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85" r:id="rId2"/>
    <p:sldId id="270" r:id="rId3"/>
    <p:sldId id="271" r:id="rId4"/>
    <p:sldId id="286" r:id="rId5"/>
    <p:sldId id="281" r:id="rId6"/>
    <p:sldId id="279" r:id="rId7"/>
    <p:sldId id="257" r:id="rId8"/>
    <p:sldId id="284" r:id="rId9"/>
    <p:sldId id="287" r:id="rId10"/>
    <p:sldId id="266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14"/>
    <a:srgbClr val="FF0000"/>
    <a:srgbClr val="9A2626"/>
    <a:srgbClr val="F0525A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5521" autoAdjust="0"/>
  </p:normalViewPr>
  <p:slideViewPr>
    <p:cSldViewPr snapToGrid="0" showGuides="1">
      <p:cViewPr varScale="1">
        <p:scale>
          <a:sx n="106" d="100"/>
          <a:sy n="106" d="100"/>
        </p:scale>
        <p:origin x="1434" y="96"/>
      </p:cViewPr>
      <p:guideLst>
        <p:guide orient="horz" pos="2160"/>
        <p:guide pos="3840"/>
        <p:guide pos="551"/>
        <p:guide pos="7129"/>
        <p:guide pos="540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Annual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'Netflix data'!$B$1</c:f>
              <c:strCache>
                <c:ptCount val="1"/>
                <c:pt idx="0">
                  <c:v>Annual Revenue ($US Billion Dollars)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'Netflix data'!$A$2:$A$12</c:f>
              <c:numCache>
                <c:formatCode>General</c:formatCode>
                <c:ptCount val="11"/>
                <c:pt idx="0">
                  <c:v>2023</c:v>
                </c:pt>
                <c:pt idx="1">
                  <c:v>2022</c:v>
                </c:pt>
                <c:pt idx="2">
                  <c:v>2021</c:v>
                </c:pt>
                <c:pt idx="3">
                  <c:v>2020</c:v>
                </c:pt>
                <c:pt idx="4">
                  <c:v>2019</c:v>
                </c:pt>
                <c:pt idx="5">
                  <c:v>2018</c:v>
                </c:pt>
                <c:pt idx="6">
                  <c:v>2017</c:v>
                </c:pt>
                <c:pt idx="7">
                  <c:v>2016</c:v>
                </c:pt>
                <c:pt idx="8">
                  <c:v>2015</c:v>
                </c:pt>
                <c:pt idx="9">
                  <c:v>2014</c:v>
                </c:pt>
                <c:pt idx="10">
                  <c:v>2013</c:v>
                </c:pt>
              </c:numCache>
            </c:numRef>
          </c:xVal>
          <c:yVal>
            <c:numRef>
              <c:f>'Netflix data'!$B$2:$B$12</c:f>
              <c:numCache>
                <c:formatCode>"$"#,##0.00_);[Red]\("$"#,##0.00\)</c:formatCode>
                <c:ptCount val="11"/>
                <c:pt idx="0">
                  <c:v>16.34</c:v>
                </c:pt>
                <c:pt idx="1">
                  <c:v>31.61</c:v>
                </c:pt>
                <c:pt idx="2">
                  <c:v>29.69</c:v>
                </c:pt>
                <c:pt idx="3">
                  <c:v>24.99</c:v>
                </c:pt>
                <c:pt idx="4">
                  <c:v>20.149999999999999</c:v>
                </c:pt>
                <c:pt idx="5">
                  <c:v>15.79</c:v>
                </c:pt>
                <c:pt idx="6">
                  <c:v>11.69</c:v>
                </c:pt>
                <c:pt idx="7">
                  <c:v>8.83</c:v>
                </c:pt>
                <c:pt idx="8">
                  <c:v>6.78</c:v>
                </c:pt>
                <c:pt idx="9">
                  <c:v>5.5</c:v>
                </c:pt>
                <c:pt idx="10">
                  <c:v>4.37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75-4F22-AB1F-0291C28D348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36827096"/>
        <c:axId val="536825688"/>
      </c:scatterChart>
      <c:valAx>
        <c:axId val="536827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825688"/>
        <c:crosses val="autoZero"/>
        <c:crossBetween val="midCat"/>
      </c:valAx>
      <c:valAx>
        <c:axId val="53682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 US  Billion Dollars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_);[Red]\(&quot;$&quot;#,##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827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Annual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'Netflix data'!$G$1</c:f>
              <c:strCache>
                <c:ptCount val="1"/>
                <c:pt idx="0">
                  <c:v>Annual Growth in Percentage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'Netflix data'!$F$2:$F$11</c:f>
              <c:numCache>
                <c:formatCode>General</c:formatCode>
                <c:ptCount val="10"/>
                <c:pt idx="0">
                  <c:v>2022</c:v>
                </c:pt>
                <c:pt idx="1">
                  <c:v>2021</c:v>
                </c:pt>
                <c:pt idx="2">
                  <c:v>2020</c:v>
                </c:pt>
                <c:pt idx="3">
                  <c:v>2019</c:v>
                </c:pt>
                <c:pt idx="4">
                  <c:v>2018</c:v>
                </c:pt>
                <c:pt idx="5">
                  <c:v>2017</c:v>
                </c:pt>
                <c:pt idx="6">
                  <c:v>2016</c:v>
                </c:pt>
                <c:pt idx="7">
                  <c:v>2015</c:v>
                </c:pt>
                <c:pt idx="8">
                  <c:v>2014</c:v>
                </c:pt>
                <c:pt idx="9">
                  <c:v>2013</c:v>
                </c:pt>
              </c:numCache>
            </c:numRef>
          </c:xVal>
          <c:yVal>
            <c:numRef>
              <c:f>'Netflix data'!$G$2:$G$11</c:f>
              <c:numCache>
                <c:formatCode>0%</c:formatCode>
                <c:ptCount val="10"/>
                <c:pt idx="0">
                  <c:v>0.06</c:v>
                </c:pt>
                <c:pt idx="1">
                  <c:v>0.19</c:v>
                </c:pt>
                <c:pt idx="2">
                  <c:v>0.24</c:v>
                </c:pt>
                <c:pt idx="3">
                  <c:v>0.28000000000000003</c:v>
                </c:pt>
                <c:pt idx="4">
                  <c:v>0.35</c:v>
                </c:pt>
                <c:pt idx="5">
                  <c:v>0.32</c:v>
                </c:pt>
                <c:pt idx="6">
                  <c:v>0.3</c:v>
                </c:pt>
                <c:pt idx="7">
                  <c:v>0.23</c:v>
                </c:pt>
                <c:pt idx="8">
                  <c:v>0.26</c:v>
                </c:pt>
                <c:pt idx="9">
                  <c:v>0.21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23-4447-88A1-D56B4D4AB7B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73975608"/>
        <c:axId val="573976312"/>
      </c:scatterChart>
      <c:valAx>
        <c:axId val="573975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976312"/>
        <c:crosses val="autoZero"/>
        <c:crossBetween val="midCat"/>
      </c:valAx>
      <c:valAx>
        <c:axId val="57397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975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'Netflix data'!$K$1</c:f>
              <c:strCache>
                <c:ptCount val="1"/>
                <c:pt idx="0">
                  <c:v>Total Global Subscriptions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'Netflix data'!$J$2:$J$11</c:f>
              <c:numCache>
                <c:formatCode>General</c:formatCode>
                <c:ptCount val="10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'Netflix data'!$K$2:$K$11</c:f>
              <c:numCache>
                <c:formatCode>0.00</c:formatCode>
                <c:ptCount val="10"/>
                <c:pt idx="0">
                  <c:v>41.43</c:v>
                </c:pt>
                <c:pt idx="1">
                  <c:v>54.48</c:v>
                </c:pt>
                <c:pt idx="2">
                  <c:v>70.84</c:v>
                </c:pt>
                <c:pt idx="3">
                  <c:v>89.09</c:v>
                </c:pt>
                <c:pt idx="4">
                  <c:v>110.64</c:v>
                </c:pt>
                <c:pt idx="5">
                  <c:v>139.26</c:v>
                </c:pt>
                <c:pt idx="6">
                  <c:v>167.09</c:v>
                </c:pt>
                <c:pt idx="7">
                  <c:v>203.66</c:v>
                </c:pt>
                <c:pt idx="8">
                  <c:v>221.84</c:v>
                </c:pt>
                <c:pt idx="9">
                  <c:v>230.75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5B-4CD2-842B-2F8345EC05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573969624"/>
        <c:axId val="573968920"/>
      </c:barChart>
      <c:catAx>
        <c:axId val="5739696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968920"/>
        <c:crosses val="autoZero"/>
        <c:auto val="1"/>
        <c:lblAlgn val="ctr"/>
        <c:lblOffset val="100"/>
        <c:noMultiLvlLbl val="0"/>
      </c:catAx>
      <c:valAx>
        <c:axId val="5739689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969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'Netflix data'!$P$1</c:f>
              <c:strCache>
                <c:ptCount val="1"/>
                <c:pt idx="0">
                  <c:v>Penetration Rate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'Netflix data'!$O$2:$O$11</c:f>
              <c:strCache>
                <c:ptCount val="10"/>
                <c:pt idx="0">
                  <c:v>Australia</c:v>
                </c:pt>
                <c:pt idx="1">
                  <c:v>UK</c:v>
                </c:pt>
                <c:pt idx="2">
                  <c:v>US</c:v>
                </c:pt>
                <c:pt idx="3">
                  <c:v>Canada</c:v>
                </c:pt>
                <c:pt idx="4">
                  <c:v>France</c:v>
                </c:pt>
                <c:pt idx="5">
                  <c:v>Spain</c:v>
                </c:pt>
                <c:pt idx="6">
                  <c:v>Germany</c:v>
                </c:pt>
                <c:pt idx="7">
                  <c:v>Mexico</c:v>
                </c:pt>
                <c:pt idx="8">
                  <c:v>South Korea</c:v>
                </c:pt>
                <c:pt idx="9">
                  <c:v>Brazil</c:v>
                </c:pt>
              </c:strCache>
            </c:strRef>
          </c:cat>
          <c:val>
            <c:numRef>
              <c:f>'Netflix data'!$P$2:$P$11</c:f>
              <c:numCache>
                <c:formatCode>0%</c:formatCode>
                <c:ptCount val="10"/>
                <c:pt idx="0">
                  <c:v>0.65</c:v>
                </c:pt>
                <c:pt idx="1">
                  <c:v>0.56999999999999995</c:v>
                </c:pt>
                <c:pt idx="2">
                  <c:v>0.53</c:v>
                </c:pt>
                <c:pt idx="3">
                  <c:v>0.48</c:v>
                </c:pt>
                <c:pt idx="4">
                  <c:v>0.28999999999999998</c:v>
                </c:pt>
                <c:pt idx="5">
                  <c:v>0.26</c:v>
                </c:pt>
                <c:pt idx="6">
                  <c:v>0.24</c:v>
                </c:pt>
                <c:pt idx="7">
                  <c:v>0.23</c:v>
                </c:pt>
                <c:pt idx="8">
                  <c:v>0.23</c:v>
                </c:pt>
                <c:pt idx="9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8-46FD-8ECF-49906922B7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670012424"/>
        <c:axId val="670011016"/>
      </c:barChart>
      <c:catAx>
        <c:axId val="6700124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011016"/>
        <c:crosses val="autoZero"/>
        <c:auto val="1"/>
        <c:lblAlgn val="ctr"/>
        <c:lblOffset val="100"/>
        <c:noMultiLvlLbl val="0"/>
      </c:catAx>
      <c:valAx>
        <c:axId val="67001101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012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62E15-5277-42BB-9846-8479B53C438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3CF32-584B-4497-9A91-45C567843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5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17-12-2023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17-12-2023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618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>
            <a:spLocks noGrp="1"/>
          </p:cNvSpPr>
          <p:nvPr>
            <p:ph type="pic" idx="2"/>
          </p:nvPr>
        </p:nvSpPr>
        <p:spPr>
          <a:xfrm>
            <a:off x="7988347" y="103322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12"/>
          <p:cNvSpPr>
            <a:spLocks noGrp="1"/>
          </p:cNvSpPr>
          <p:nvPr>
            <p:ph type="pic" idx="3"/>
          </p:nvPr>
        </p:nvSpPr>
        <p:spPr>
          <a:xfrm>
            <a:off x="10693493" y="103322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2"/>
          <p:cNvSpPr>
            <a:spLocks noGrp="1"/>
          </p:cNvSpPr>
          <p:nvPr>
            <p:ph type="pic" idx="4"/>
          </p:nvPr>
        </p:nvSpPr>
        <p:spPr>
          <a:xfrm>
            <a:off x="5283201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2"/>
          <p:cNvSpPr>
            <a:spLocks noGrp="1"/>
          </p:cNvSpPr>
          <p:nvPr>
            <p:ph type="pic" idx="5"/>
          </p:nvPr>
        </p:nvSpPr>
        <p:spPr>
          <a:xfrm>
            <a:off x="7988347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12"/>
          <p:cNvSpPr>
            <a:spLocks noGrp="1"/>
          </p:cNvSpPr>
          <p:nvPr>
            <p:ph type="pic" idx="6"/>
          </p:nvPr>
        </p:nvSpPr>
        <p:spPr>
          <a:xfrm>
            <a:off x="10693493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12"/>
          <p:cNvSpPr>
            <a:spLocks noGrp="1"/>
          </p:cNvSpPr>
          <p:nvPr>
            <p:ph type="pic" idx="7"/>
          </p:nvPr>
        </p:nvSpPr>
        <p:spPr>
          <a:xfrm>
            <a:off x="5283201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2"/>
          <p:cNvSpPr>
            <a:spLocks noGrp="1"/>
          </p:cNvSpPr>
          <p:nvPr>
            <p:ph type="pic" idx="8"/>
          </p:nvPr>
        </p:nvSpPr>
        <p:spPr>
          <a:xfrm>
            <a:off x="7988347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12"/>
          <p:cNvSpPr>
            <a:spLocks noGrp="1"/>
          </p:cNvSpPr>
          <p:nvPr>
            <p:ph type="pic" idx="9"/>
          </p:nvPr>
        </p:nvSpPr>
        <p:spPr>
          <a:xfrm>
            <a:off x="10693493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2"/>
          <p:cNvSpPr>
            <a:spLocks noGrp="1"/>
          </p:cNvSpPr>
          <p:nvPr>
            <p:ph type="pic" idx="13"/>
          </p:nvPr>
        </p:nvSpPr>
        <p:spPr>
          <a:xfrm>
            <a:off x="5283201" y="1033223"/>
            <a:ext cx="2285908" cy="130572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89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2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17-12-2023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25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17-12-2023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0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17-12-2023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48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17-12-2023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3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D2BF-2E95-4229-BAF9-9E6D0612C733}" type="datetimeFigureOut">
              <a:rPr lang="en-IN" smtClean="0"/>
              <a:t>17-12-2023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-Harley/Project-Managemen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Netflix New Logo Animation 2019">
            <a:hlinkClick r:id="" action="ppaction://media"/>
            <a:extLst>
              <a:ext uri="{FF2B5EF4-FFF2-40B4-BE49-F238E27FC236}">
                <a16:creationId xmlns:a16="http://schemas.microsoft.com/office/drawing/2014/main" id="{6CE7B111-AA36-9ED4-AD76-FC066B721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53" y="9053"/>
            <a:ext cx="12192000" cy="6858000"/>
          </a:xfrm>
          <a:prstGeom prst="rect">
            <a:avLst/>
          </a:prstGeom>
        </p:spPr>
      </p:pic>
      <p:grpSp>
        <p:nvGrpSpPr>
          <p:cNvPr id="22" name="Google Shape;90;p1">
            <a:extLst>
              <a:ext uri="{FF2B5EF4-FFF2-40B4-BE49-F238E27FC236}">
                <a16:creationId xmlns:a16="http://schemas.microsoft.com/office/drawing/2014/main" id="{6BA7B727-07DA-B9E6-27AB-D932FD3140C0}"/>
              </a:ext>
            </a:extLst>
          </p:cNvPr>
          <p:cNvGrpSpPr/>
          <p:nvPr/>
        </p:nvGrpSpPr>
        <p:grpSpPr>
          <a:xfrm>
            <a:off x="3522979" y="2195349"/>
            <a:ext cx="5146051" cy="1384739"/>
            <a:chOff x="3283107" y="2671620"/>
            <a:chExt cx="5622870" cy="1513045"/>
          </a:xfrm>
        </p:grpSpPr>
        <p:sp>
          <p:nvSpPr>
            <p:cNvPr id="23" name="Google Shape;91;p1">
              <a:extLst>
                <a:ext uri="{FF2B5EF4-FFF2-40B4-BE49-F238E27FC236}">
                  <a16:creationId xmlns:a16="http://schemas.microsoft.com/office/drawing/2014/main" id="{D52DDD88-3B56-6928-E914-ED4AA79337BF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/>
              <a:ahLst/>
              <a:cxnLst/>
              <a:rect l="l" t="t" r="r" b="b"/>
              <a:pathLst>
                <a:path w="769710" h="1512689" extrusionOk="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92;p1">
              <a:extLst>
                <a:ext uri="{FF2B5EF4-FFF2-40B4-BE49-F238E27FC236}">
                  <a16:creationId xmlns:a16="http://schemas.microsoft.com/office/drawing/2014/main" id="{FD64BD94-7F60-14EA-AEA2-E1284C4FFDBF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/>
              <a:ahLst/>
              <a:cxnLst/>
              <a:rect l="l" t="t" r="r" b="b"/>
              <a:pathLst>
                <a:path w="858921" h="1512047" extrusionOk="0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93;p1">
              <a:extLst>
                <a:ext uri="{FF2B5EF4-FFF2-40B4-BE49-F238E27FC236}">
                  <a16:creationId xmlns:a16="http://schemas.microsoft.com/office/drawing/2014/main" id="{D4915FCF-9E10-1532-805F-66299A9B6E85}"/>
                </a:ext>
              </a:extLst>
            </p:cNvPr>
            <p:cNvSpPr/>
            <p:nvPr/>
          </p:nvSpPr>
          <p:spPr>
            <a:xfrm>
              <a:off x="4271236" y="2671767"/>
              <a:ext cx="653651" cy="1396785"/>
            </a:xfrm>
            <a:custGeom>
              <a:avLst/>
              <a:gdLst/>
              <a:ahLst/>
              <a:cxnLst/>
              <a:rect l="l" t="t" r="r" b="b"/>
              <a:pathLst>
                <a:path w="653651" h="1396785" extrusionOk="0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94;p1">
              <a:extLst>
                <a:ext uri="{FF2B5EF4-FFF2-40B4-BE49-F238E27FC236}">
                  <a16:creationId xmlns:a16="http://schemas.microsoft.com/office/drawing/2014/main" id="{CCEEBD1D-DD85-BABD-AA1E-70C0D8453ACB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/>
              <a:ahLst/>
              <a:cxnLst/>
              <a:rect l="l" t="t" r="r" b="b"/>
              <a:pathLst>
                <a:path w="663375" h="1317013" extrusionOk="0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95;p1">
              <a:extLst>
                <a:ext uri="{FF2B5EF4-FFF2-40B4-BE49-F238E27FC236}">
                  <a16:creationId xmlns:a16="http://schemas.microsoft.com/office/drawing/2014/main" id="{CB2EBC7F-BF01-1CAF-79DF-415D2624F21A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/>
              <a:ahLst/>
              <a:cxnLst/>
              <a:rect l="l" t="t" r="r" b="b"/>
              <a:pathLst>
                <a:path w="734852" h="1330420" extrusionOk="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96;p1">
              <a:extLst>
                <a:ext uri="{FF2B5EF4-FFF2-40B4-BE49-F238E27FC236}">
                  <a16:creationId xmlns:a16="http://schemas.microsoft.com/office/drawing/2014/main" id="{F58B6C7A-521E-2A8F-90E3-F471AE47B477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/>
              <a:ahLst/>
              <a:cxnLst/>
              <a:rect l="l" t="t" r="r" b="b"/>
              <a:pathLst>
                <a:path w="648400" h="1359913" extrusionOk="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97;p1">
              <a:extLst>
                <a:ext uri="{FF2B5EF4-FFF2-40B4-BE49-F238E27FC236}">
                  <a16:creationId xmlns:a16="http://schemas.microsoft.com/office/drawing/2014/main" id="{A19E240B-F40E-F2A4-4DFC-BFECA49BB661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/>
              <a:ahLst/>
              <a:cxnLst/>
              <a:rect l="l" t="t" r="r" b="b"/>
              <a:pathLst>
                <a:path w="236304" h="1392345" extrusionOk="0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F6AFC2A-7DD1-2414-A03F-9E211F7E807E}"/>
              </a:ext>
            </a:extLst>
          </p:cNvPr>
          <p:cNvSpPr txBox="1"/>
          <p:nvPr/>
        </p:nvSpPr>
        <p:spPr>
          <a:xfrm>
            <a:off x="9432262" y="4536559"/>
            <a:ext cx="2324985" cy="195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sz="1867" b="1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Team:4</a:t>
            </a:r>
          </a:p>
          <a:p>
            <a:pPr algn="ctr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sz="1867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Ashish Bachuwar</a:t>
            </a:r>
          </a:p>
          <a:p>
            <a:pPr algn="ctr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sz="1867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Rekha Rani</a:t>
            </a:r>
          </a:p>
          <a:p>
            <a:pPr algn="ctr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sz="1867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Keming Cui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962399" y="2735391"/>
            <a:ext cx="4267202" cy="1288890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1577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469217" y="201852"/>
            <a:ext cx="11336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Inter" panose="02000503000000020004" pitchFamily="50" charset="0"/>
                <a:cs typeface="Times New Roman" panose="02020603050405020304" pitchFamily="18" charset="0"/>
              </a:rPr>
              <a:t>Table of Content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42F4D5-AE76-EAF1-052A-49927C0D549E}"/>
              </a:ext>
            </a:extLst>
          </p:cNvPr>
          <p:cNvSpPr/>
          <p:nvPr/>
        </p:nvSpPr>
        <p:spPr>
          <a:xfrm>
            <a:off x="1307318" y="2215872"/>
            <a:ext cx="2447858" cy="223223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Netflix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33F8523-0319-26F0-4A5A-F4F022DA5D92}"/>
              </a:ext>
            </a:extLst>
          </p:cNvPr>
          <p:cNvSpPr/>
          <p:nvPr/>
        </p:nvSpPr>
        <p:spPr>
          <a:xfrm>
            <a:off x="5558828" y="5148526"/>
            <a:ext cx="1324766" cy="79600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9509B4-9283-5869-E5C7-42806FEABBAE}"/>
              </a:ext>
            </a:extLst>
          </p:cNvPr>
          <p:cNvCxnSpPr>
            <a:cxnSpLocks/>
          </p:cNvCxnSpPr>
          <p:nvPr/>
        </p:nvCxnSpPr>
        <p:spPr>
          <a:xfrm>
            <a:off x="6930645" y="1978775"/>
            <a:ext cx="2925052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EEB9BFC-2583-B83B-C4B6-8036CBDCFF11}"/>
              </a:ext>
            </a:extLst>
          </p:cNvPr>
          <p:cNvSpPr txBox="1"/>
          <p:nvPr/>
        </p:nvSpPr>
        <p:spPr>
          <a:xfrm>
            <a:off x="7098998" y="1532083"/>
            <a:ext cx="2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Purpose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F7BA1A-1924-16BF-6F1E-43125F3E078C}"/>
              </a:ext>
            </a:extLst>
          </p:cNvPr>
          <p:cNvSpPr txBox="1"/>
          <p:nvPr/>
        </p:nvSpPr>
        <p:spPr>
          <a:xfrm>
            <a:off x="6980830" y="2262125"/>
            <a:ext cx="307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Competitors Understanding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CB3B68-4BA2-36F0-7450-610CDE1C75E6}"/>
              </a:ext>
            </a:extLst>
          </p:cNvPr>
          <p:cNvSpPr txBox="1"/>
          <p:nvPr/>
        </p:nvSpPr>
        <p:spPr>
          <a:xfrm>
            <a:off x="6980830" y="3052263"/>
            <a:ext cx="282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We Are Right Now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2746E-EDE5-57A0-2781-B9AD9E866445}"/>
              </a:ext>
            </a:extLst>
          </p:cNvPr>
          <p:cNvSpPr txBox="1"/>
          <p:nvPr/>
        </p:nvSpPr>
        <p:spPr>
          <a:xfrm>
            <a:off x="6900812" y="3846563"/>
            <a:ext cx="273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Approach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703EC7-A450-210A-AB1F-5E6A1D1E1F08}"/>
              </a:ext>
            </a:extLst>
          </p:cNvPr>
          <p:cNvSpPr txBox="1"/>
          <p:nvPr/>
        </p:nvSpPr>
        <p:spPr>
          <a:xfrm>
            <a:off x="6980830" y="5431876"/>
            <a:ext cx="2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6F33B7-FCBB-A76A-8740-0ABD60D3E0FE}"/>
              </a:ext>
            </a:extLst>
          </p:cNvPr>
          <p:cNvSpPr txBox="1"/>
          <p:nvPr/>
        </p:nvSpPr>
        <p:spPr>
          <a:xfrm>
            <a:off x="7178035" y="4646582"/>
            <a:ext cx="2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Netflix Worldwide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BD9B098-9CA6-043C-E177-E1609129F464}"/>
              </a:ext>
            </a:extLst>
          </p:cNvPr>
          <p:cNvCxnSpPr>
            <a:cxnSpLocks/>
          </p:cNvCxnSpPr>
          <p:nvPr/>
        </p:nvCxnSpPr>
        <p:spPr>
          <a:xfrm>
            <a:off x="6930645" y="2768913"/>
            <a:ext cx="2925052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5CD1A30-AE3D-4085-07CD-1E6B789C597A}"/>
              </a:ext>
            </a:extLst>
          </p:cNvPr>
          <p:cNvCxnSpPr>
            <a:cxnSpLocks/>
          </p:cNvCxnSpPr>
          <p:nvPr/>
        </p:nvCxnSpPr>
        <p:spPr>
          <a:xfrm>
            <a:off x="6930645" y="3552504"/>
            <a:ext cx="2925052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65130A-4A1F-10F4-0EA7-0B125721FC54}"/>
              </a:ext>
            </a:extLst>
          </p:cNvPr>
          <p:cNvCxnSpPr>
            <a:cxnSpLocks/>
          </p:cNvCxnSpPr>
          <p:nvPr/>
        </p:nvCxnSpPr>
        <p:spPr>
          <a:xfrm>
            <a:off x="6930645" y="4352523"/>
            <a:ext cx="2925052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C48E918-C0D3-D0C7-2100-111D6944C1E4}"/>
              </a:ext>
            </a:extLst>
          </p:cNvPr>
          <p:cNvCxnSpPr>
            <a:cxnSpLocks/>
          </p:cNvCxnSpPr>
          <p:nvPr/>
        </p:nvCxnSpPr>
        <p:spPr>
          <a:xfrm>
            <a:off x="6930808" y="5148526"/>
            <a:ext cx="2925052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563332-18CD-65A5-F9B8-905DD7A8C0E9}"/>
              </a:ext>
            </a:extLst>
          </p:cNvPr>
          <p:cNvCxnSpPr>
            <a:cxnSpLocks/>
          </p:cNvCxnSpPr>
          <p:nvPr/>
        </p:nvCxnSpPr>
        <p:spPr>
          <a:xfrm>
            <a:off x="6930645" y="5940931"/>
            <a:ext cx="2925052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C5A03D8A-D886-3529-25C4-95B3204F5AAA}"/>
              </a:ext>
            </a:extLst>
          </p:cNvPr>
          <p:cNvSpPr/>
          <p:nvPr/>
        </p:nvSpPr>
        <p:spPr>
          <a:xfrm>
            <a:off x="2394039" y="4428572"/>
            <a:ext cx="672445" cy="555487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15DE815-13DA-FAA9-FE44-4A872D9A21A8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23314" y="5546528"/>
            <a:ext cx="3135514" cy="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EA9B56A-2951-1DF0-D448-4BE0F5EC0D80}"/>
              </a:ext>
            </a:extLst>
          </p:cNvPr>
          <p:cNvCxnSpPr>
            <a:cxnSpLocks/>
          </p:cNvCxnSpPr>
          <p:nvPr/>
        </p:nvCxnSpPr>
        <p:spPr>
          <a:xfrm flipH="1" flipV="1">
            <a:off x="1746391" y="4885446"/>
            <a:ext cx="676923" cy="66108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F0CC0152-949B-6895-B667-AB52BD004B64}"/>
              </a:ext>
            </a:extLst>
          </p:cNvPr>
          <p:cNvSpPr/>
          <p:nvPr/>
        </p:nvSpPr>
        <p:spPr>
          <a:xfrm>
            <a:off x="1678257" y="4813836"/>
            <a:ext cx="133314" cy="143219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9392357C-5C25-0D05-ED64-FB05E7D8184B}"/>
              </a:ext>
            </a:extLst>
          </p:cNvPr>
          <p:cNvSpPr/>
          <p:nvPr/>
        </p:nvSpPr>
        <p:spPr>
          <a:xfrm>
            <a:off x="5557351" y="4352523"/>
            <a:ext cx="1324766" cy="79600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21F493DA-017E-9371-2D14-FB4668758BD8}"/>
              </a:ext>
            </a:extLst>
          </p:cNvPr>
          <p:cNvSpPr/>
          <p:nvPr/>
        </p:nvSpPr>
        <p:spPr>
          <a:xfrm>
            <a:off x="5555204" y="3563652"/>
            <a:ext cx="1324766" cy="79600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F6DE5FB3-6D50-7D4B-430C-C16AC576722E}"/>
              </a:ext>
            </a:extLst>
          </p:cNvPr>
          <p:cNvSpPr/>
          <p:nvPr/>
        </p:nvSpPr>
        <p:spPr>
          <a:xfrm>
            <a:off x="5553057" y="2767648"/>
            <a:ext cx="1324766" cy="79600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72A909F4-4BC4-C36D-EC5D-FB99BEFD1D79}"/>
              </a:ext>
            </a:extLst>
          </p:cNvPr>
          <p:cNvSpPr/>
          <p:nvPr/>
        </p:nvSpPr>
        <p:spPr>
          <a:xfrm>
            <a:off x="5536131" y="1971644"/>
            <a:ext cx="1324766" cy="79600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8CFC0EA0-2BB9-04F9-D199-039D53755E26}"/>
              </a:ext>
            </a:extLst>
          </p:cNvPr>
          <p:cNvSpPr/>
          <p:nvPr/>
        </p:nvSpPr>
        <p:spPr>
          <a:xfrm>
            <a:off x="5553057" y="1182772"/>
            <a:ext cx="1324766" cy="79600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09F33B7-0541-D2A4-C235-D9EE9718E79E}"/>
              </a:ext>
            </a:extLst>
          </p:cNvPr>
          <p:cNvCxnSpPr>
            <a:cxnSpLocks/>
            <a:endCxn id="194" idx="1"/>
          </p:cNvCxnSpPr>
          <p:nvPr/>
        </p:nvCxnSpPr>
        <p:spPr>
          <a:xfrm>
            <a:off x="3991071" y="4750525"/>
            <a:ext cx="1566280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2" name="Flowchart: Connector 201">
            <a:extLst>
              <a:ext uri="{FF2B5EF4-FFF2-40B4-BE49-F238E27FC236}">
                <a16:creationId xmlns:a16="http://schemas.microsoft.com/office/drawing/2014/main" id="{569B9820-341B-D0D7-21C1-DBD96781CEF1}"/>
              </a:ext>
            </a:extLst>
          </p:cNvPr>
          <p:cNvSpPr/>
          <p:nvPr/>
        </p:nvSpPr>
        <p:spPr>
          <a:xfrm>
            <a:off x="3397464" y="3927945"/>
            <a:ext cx="672445" cy="55548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3" name="Flowchart: Connector 202">
            <a:extLst>
              <a:ext uri="{FF2B5EF4-FFF2-40B4-BE49-F238E27FC236}">
                <a16:creationId xmlns:a16="http://schemas.microsoft.com/office/drawing/2014/main" id="{0A235033-FB0E-8A7D-DCB9-2345F6E28AB7}"/>
              </a:ext>
            </a:extLst>
          </p:cNvPr>
          <p:cNvSpPr/>
          <p:nvPr/>
        </p:nvSpPr>
        <p:spPr>
          <a:xfrm>
            <a:off x="3749933" y="2924874"/>
            <a:ext cx="672445" cy="555487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4" name="Flowchart: Connector 203">
            <a:extLst>
              <a:ext uri="{FF2B5EF4-FFF2-40B4-BE49-F238E27FC236}">
                <a16:creationId xmlns:a16="http://schemas.microsoft.com/office/drawing/2014/main" id="{4303F3C7-CC3C-94AD-EB65-66645FCC1F22}"/>
              </a:ext>
            </a:extLst>
          </p:cNvPr>
          <p:cNvSpPr/>
          <p:nvPr/>
        </p:nvSpPr>
        <p:spPr>
          <a:xfrm>
            <a:off x="3292976" y="2082107"/>
            <a:ext cx="672445" cy="55548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5" name="Flowchart: Connector 204">
            <a:extLst>
              <a:ext uri="{FF2B5EF4-FFF2-40B4-BE49-F238E27FC236}">
                <a16:creationId xmlns:a16="http://schemas.microsoft.com/office/drawing/2014/main" id="{4AF965AF-A7A7-0F52-5DE4-9E7E047D7A0F}"/>
              </a:ext>
            </a:extLst>
          </p:cNvPr>
          <p:cNvSpPr/>
          <p:nvPr/>
        </p:nvSpPr>
        <p:spPr>
          <a:xfrm>
            <a:off x="2274524" y="1671734"/>
            <a:ext cx="672445" cy="555487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6" name="Flowchart: Connector 205">
            <a:extLst>
              <a:ext uri="{FF2B5EF4-FFF2-40B4-BE49-F238E27FC236}">
                <a16:creationId xmlns:a16="http://schemas.microsoft.com/office/drawing/2014/main" id="{60106EED-B043-B5C6-B33E-81E93A5E4181}"/>
              </a:ext>
            </a:extLst>
          </p:cNvPr>
          <p:cNvSpPr/>
          <p:nvPr/>
        </p:nvSpPr>
        <p:spPr>
          <a:xfrm>
            <a:off x="1269526" y="4170363"/>
            <a:ext cx="672445" cy="55548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034D7B0C-D291-D4CB-217E-A662F32965CD}"/>
              </a:ext>
            </a:extLst>
          </p:cNvPr>
          <p:cNvCxnSpPr>
            <a:cxnSpLocks/>
          </p:cNvCxnSpPr>
          <p:nvPr/>
        </p:nvCxnSpPr>
        <p:spPr>
          <a:xfrm flipH="1">
            <a:off x="3168582" y="4756105"/>
            <a:ext cx="754813" cy="11546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2" name="Flowchart: Connector 211">
            <a:extLst>
              <a:ext uri="{FF2B5EF4-FFF2-40B4-BE49-F238E27FC236}">
                <a16:creationId xmlns:a16="http://schemas.microsoft.com/office/drawing/2014/main" id="{8CBA140C-731C-570F-E7A0-FDE9C0D08A86}"/>
              </a:ext>
            </a:extLst>
          </p:cNvPr>
          <p:cNvSpPr/>
          <p:nvPr/>
        </p:nvSpPr>
        <p:spPr>
          <a:xfrm>
            <a:off x="3119891" y="4793102"/>
            <a:ext cx="133314" cy="14321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2D80204F-1AF0-D641-F22C-5F2D65DA94A7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4517679" y="3165650"/>
            <a:ext cx="1035378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6" name="Flowchart: Connector 215">
            <a:extLst>
              <a:ext uri="{FF2B5EF4-FFF2-40B4-BE49-F238E27FC236}">
                <a16:creationId xmlns:a16="http://schemas.microsoft.com/office/drawing/2014/main" id="{E20CDB77-0522-8EC5-FE26-670008258C4F}"/>
              </a:ext>
            </a:extLst>
          </p:cNvPr>
          <p:cNvSpPr/>
          <p:nvPr/>
        </p:nvSpPr>
        <p:spPr>
          <a:xfrm>
            <a:off x="4454145" y="3094039"/>
            <a:ext cx="133314" cy="14321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BB35199A-A3C0-75EE-A7CD-C3619E0193B6}"/>
              </a:ext>
            </a:extLst>
          </p:cNvPr>
          <p:cNvCxnSpPr>
            <a:cxnSpLocks/>
            <a:endCxn id="195" idx="1"/>
          </p:cNvCxnSpPr>
          <p:nvPr/>
        </p:nvCxnSpPr>
        <p:spPr>
          <a:xfrm>
            <a:off x="4517679" y="3954520"/>
            <a:ext cx="1037525" cy="713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37A6661-2E82-8057-ABDA-856379759318}"/>
              </a:ext>
            </a:extLst>
          </p:cNvPr>
          <p:cNvCxnSpPr>
            <a:cxnSpLocks/>
          </p:cNvCxnSpPr>
          <p:nvPr/>
        </p:nvCxnSpPr>
        <p:spPr>
          <a:xfrm flipH="1">
            <a:off x="4289318" y="3981903"/>
            <a:ext cx="164827" cy="51357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248A4B3-ADAF-586D-1BE5-AD0CAB7AC6AD}"/>
              </a:ext>
            </a:extLst>
          </p:cNvPr>
          <p:cNvCxnSpPr>
            <a:cxnSpLocks/>
            <a:endCxn id="197" idx="1"/>
          </p:cNvCxnSpPr>
          <p:nvPr/>
        </p:nvCxnSpPr>
        <p:spPr>
          <a:xfrm flipV="1">
            <a:off x="4517679" y="2369646"/>
            <a:ext cx="1018452" cy="1489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6F55376-50A2-E8AE-C816-A559CE0867B1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3545989" y="1577212"/>
            <a:ext cx="2007068" cy="356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16477B71-769C-B6B1-86F0-C9791DC0DAE2}"/>
              </a:ext>
            </a:extLst>
          </p:cNvPr>
          <p:cNvCxnSpPr>
            <a:cxnSpLocks/>
          </p:cNvCxnSpPr>
          <p:nvPr/>
        </p:nvCxnSpPr>
        <p:spPr>
          <a:xfrm flipH="1" flipV="1">
            <a:off x="4176822" y="2247559"/>
            <a:ext cx="310889" cy="12985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FCB9B72-FD93-4185-DB86-FBCBDD561A9C}"/>
              </a:ext>
            </a:extLst>
          </p:cNvPr>
          <p:cNvCxnSpPr>
            <a:cxnSpLocks/>
          </p:cNvCxnSpPr>
          <p:nvPr/>
        </p:nvCxnSpPr>
        <p:spPr>
          <a:xfrm flipH="1">
            <a:off x="2993201" y="1563994"/>
            <a:ext cx="603139" cy="14504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" name="Flowchart: Connector 233">
            <a:extLst>
              <a:ext uri="{FF2B5EF4-FFF2-40B4-BE49-F238E27FC236}">
                <a16:creationId xmlns:a16="http://schemas.microsoft.com/office/drawing/2014/main" id="{520E0480-EBE8-6EAE-E274-1443DCC3DC0C}"/>
              </a:ext>
            </a:extLst>
          </p:cNvPr>
          <p:cNvSpPr/>
          <p:nvPr/>
        </p:nvSpPr>
        <p:spPr>
          <a:xfrm>
            <a:off x="4154931" y="3989081"/>
            <a:ext cx="133314" cy="143219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lowchart: Connector 234">
            <a:extLst>
              <a:ext uri="{FF2B5EF4-FFF2-40B4-BE49-F238E27FC236}">
                <a16:creationId xmlns:a16="http://schemas.microsoft.com/office/drawing/2014/main" id="{AAE8AB85-22BE-4F3C-EEEC-3AF504A71AE3}"/>
              </a:ext>
            </a:extLst>
          </p:cNvPr>
          <p:cNvSpPr/>
          <p:nvPr/>
        </p:nvSpPr>
        <p:spPr>
          <a:xfrm>
            <a:off x="4117015" y="2186116"/>
            <a:ext cx="133314" cy="143219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Flowchart: Connector 235">
            <a:extLst>
              <a:ext uri="{FF2B5EF4-FFF2-40B4-BE49-F238E27FC236}">
                <a16:creationId xmlns:a16="http://schemas.microsoft.com/office/drawing/2014/main" id="{9A401AEB-A194-4402-A498-2677B5C9B02F}"/>
              </a:ext>
            </a:extLst>
          </p:cNvPr>
          <p:cNvSpPr/>
          <p:nvPr/>
        </p:nvSpPr>
        <p:spPr>
          <a:xfrm>
            <a:off x="2946970" y="1652259"/>
            <a:ext cx="133314" cy="14321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with a letter in a circle&#10;&#10;Description automatically generated">
            <a:extLst>
              <a:ext uri="{FF2B5EF4-FFF2-40B4-BE49-F238E27FC236}">
                <a16:creationId xmlns:a16="http://schemas.microsoft.com/office/drawing/2014/main" id="{C53BF8C9-3C02-CCCF-8E7B-7B9C52A0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609" y="-65525"/>
            <a:ext cx="1527990" cy="16427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D87270-939B-A72E-D99B-BE45C9806C87}"/>
              </a:ext>
            </a:extLst>
          </p:cNvPr>
          <p:cNvSpPr txBox="1"/>
          <p:nvPr/>
        </p:nvSpPr>
        <p:spPr>
          <a:xfrm>
            <a:off x="15401" y="59181"/>
            <a:ext cx="22471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Inter" panose="02000503000000020004" pitchFamily="50" charset="0"/>
                <a:cs typeface="Times New Roman" panose="02020603050405020304" pitchFamily="18" charset="0"/>
              </a:rPr>
              <a:t>Project Repo</a:t>
            </a:r>
          </a:p>
          <a:p>
            <a:pPr algn="ctr"/>
            <a:endParaRPr lang="en-IN" sz="1200" b="1" spc="300" dirty="0">
              <a:solidFill>
                <a:schemeClr val="bg1"/>
              </a:solidFill>
              <a:latin typeface="Times New Roman" panose="02020603050405020304" pitchFamily="18" charset="0"/>
              <a:ea typeface="Inter" panose="02000503000000020004" pitchFamily="50" charset="0"/>
              <a:cs typeface="Times New Roman" panose="02020603050405020304" pitchFamily="18" charset="0"/>
            </a:endParaRPr>
          </a:p>
          <a:p>
            <a:pPr algn="ctr"/>
            <a:r>
              <a:rPr lang="en-IN" sz="12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Inter" panose="02000503000000020004" pitchFamily="50" charset="0"/>
                <a:cs typeface="Times New Roman" panose="02020603050405020304" pitchFamily="18" charset="0"/>
                <a:hlinkClick r:id="rId3"/>
              </a:rPr>
              <a:t>https://github.com/Ash-Harley/Project-Management</a:t>
            </a:r>
            <a:endParaRPr lang="en-IN" sz="1200" b="1" spc="300" dirty="0">
              <a:solidFill>
                <a:schemeClr val="bg1"/>
              </a:solidFill>
              <a:latin typeface="Times New Roman" panose="02020603050405020304" pitchFamily="18" charset="0"/>
              <a:ea typeface="Inter" panose="02000503000000020004" pitchFamily="50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76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748572" y="127151"/>
            <a:ext cx="1073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Inter" panose="02000503000000020004" pitchFamily="50" charset="0"/>
                <a:cs typeface="Times New Roman" panose="02020603050405020304" pitchFamily="18" charset="0"/>
              </a:rPr>
              <a:t>Project Purpose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E2E3ABD-72CF-7FD2-EA9C-ADEA55E45091}"/>
              </a:ext>
            </a:extLst>
          </p:cNvPr>
          <p:cNvGrpSpPr/>
          <p:nvPr/>
        </p:nvGrpSpPr>
        <p:grpSpPr>
          <a:xfrm>
            <a:off x="101242" y="1302851"/>
            <a:ext cx="5690285" cy="5038123"/>
            <a:chOff x="1282739" y="1074842"/>
            <a:chExt cx="5690285" cy="503812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CA55DBD-06BC-45F1-FE5C-D4D1D9489733}"/>
                </a:ext>
              </a:extLst>
            </p:cNvPr>
            <p:cNvSpPr/>
            <p:nvPr/>
          </p:nvSpPr>
          <p:spPr>
            <a:xfrm>
              <a:off x="1282739" y="3139234"/>
              <a:ext cx="1969109" cy="11767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NETFLIX VISION</a:t>
              </a:r>
            </a:p>
            <a:p>
              <a:pPr algn="ctr"/>
              <a:r>
                <a:rPr lang="en-US" sz="13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Becoming the best global </a:t>
              </a:r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entertainment distribution </a:t>
              </a:r>
              <a:r>
                <a:rPr lang="en-US" sz="13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service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C0A7082-1CDD-C0F2-57ED-D7427E7EBEE4}"/>
                </a:ext>
              </a:extLst>
            </p:cNvPr>
            <p:cNvGrpSpPr/>
            <p:nvPr/>
          </p:nvGrpSpPr>
          <p:grpSpPr>
            <a:xfrm>
              <a:off x="3223401" y="1074842"/>
              <a:ext cx="2208674" cy="726930"/>
              <a:chOff x="3223402" y="1237959"/>
              <a:chExt cx="2208674" cy="72693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93819E-77FC-C169-0466-F5DD3EF4BE09}"/>
                  </a:ext>
                </a:extLst>
              </p:cNvPr>
              <p:cNvSpPr/>
              <p:nvPr/>
            </p:nvSpPr>
            <p:spPr>
              <a:xfrm>
                <a:off x="3829607" y="1237959"/>
                <a:ext cx="1602469" cy="72693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 Objective</a:t>
                </a:r>
              </a:p>
            </p:txBody>
          </p:sp>
          <p:sp>
            <p:nvSpPr>
              <p:cNvPr id="23" name="Flowchart: Delay 22">
                <a:extLst>
                  <a:ext uri="{FF2B5EF4-FFF2-40B4-BE49-F238E27FC236}">
                    <a16:creationId xmlns:a16="http://schemas.microsoft.com/office/drawing/2014/main" id="{DAE5D280-F199-4367-EF63-D039A2C9AC82}"/>
                  </a:ext>
                </a:extLst>
              </p:cNvPr>
              <p:cNvSpPr/>
              <p:nvPr/>
            </p:nvSpPr>
            <p:spPr>
              <a:xfrm rot="10800000">
                <a:off x="3223402" y="1237959"/>
                <a:ext cx="696740" cy="726930"/>
              </a:xfrm>
              <a:prstGeom prst="flowChartDelay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46D6D62-4759-7651-6AFE-B17FDC32ABE6}"/>
                </a:ext>
              </a:extLst>
            </p:cNvPr>
            <p:cNvGrpSpPr/>
            <p:nvPr/>
          </p:nvGrpSpPr>
          <p:grpSpPr>
            <a:xfrm>
              <a:off x="3920143" y="2170821"/>
              <a:ext cx="2194040" cy="726930"/>
              <a:chOff x="3920142" y="2248962"/>
              <a:chExt cx="2194040" cy="72693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9C6CEF-D514-311A-D014-A18EBD26C9C3}"/>
                  </a:ext>
                </a:extLst>
              </p:cNvPr>
              <p:cNvSpPr/>
              <p:nvPr/>
            </p:nvSpPr>
            <p:spPr>
              <a:xfrm>
                <a:off x="4511713" y="2248962"/>
                <a:ext cx="1602469" cy="72693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 Goals</a:t>
                </a:r>
              </a:p>
            </p:txBody>
          </p:sp>
          <p:sp>
            <p:nvSpPr>
              <p:cNvPr id="24" name="Flowchart: Delay 23">
                <a:extLst>
                  <a:ext uri="{FF2B5EF4-FFF2-40B4-BE49-F238E27FC236}">
                    <a16:creationId xmlns:a16="http://schemas.microsoft.com/office/drawing/2014/main" id="{0F8586DB-EDB0-9702-941E-7DF05C664C74}"/>
                  </a:ext>
                </a:extLst>
              </p:cNvPr>
              <p:cNvSpPr/>
              <p:nvPr/>
            </p:nvSpPr>
            <p:spPr>
              <a:xfrm rot="10800000">
                <a:off x="3920142" y="2248962"/>
                <a:ext cx="696740" cy="726930"/>
              </a:xfrm>
              <a:prstGeom prst="flowChartDelay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9D61DD2-CD35-E710-3C4D-8F4CD36EB063}"/>
                </a:ext>
              </a:extLst>
            </p:cNvPr>
            <p:cNvGrpSpPr/>
            <p:nvPr/>
          </p:nvGrpSpPr>
          <p:grpSpPr>
            <a:xfrm>
              <a:off x="4746055" y="3239181"/>
              <a:ext cx="2226969" cy="726930"/>
              <a:chOff x="4964577" y="3239182"/>
              <a:chExt cx="2226969" cy="726930"/>
            </a:xfrm>
            <a:solidFill>
              <a:schemeClr val="bg2">
                <a:lumMod val="75000"/>
              </a:schemeClr>
            </a:solidFill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882C11E-8149-CC8C-4F68-C03B8183FA3A}"/>
                  </a:ext>
                </a:extLst>
              </p:cNvPr>
              <p:cNvSpPr/>
              <p:nvPr/>
            </p:nvSpPr>
            <p:spPr>
              <a:xfrm>
                <a:off x="5589077" y="3239182"/>
                <a:ext cx="1602469" cy="72693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 Schedule</a:t>
                </a:r>
              </a:p>
            </p:txBody>
          </p:sp>
          <p:sp>
            <p:nvSpPr>
              <p:cNvPr id="25" name="Flowchart: Delay 24">
                <a:extLst>
                  <a:ext uri="{FF2B5EF4-FFF2-40B4-BE49-F238E27FC236}">
                    <a16:creationId xmlns:a16="http://schemas.microsoft.com/office/drawing/2014/main" id="{7B80A647-00E2-FFC4-1D87-3E3CFC7C010D}"/>
                  </a:ext>
                </a:extLst>
              </p:cNvPr>
              <p:cNvSpPr/>
              <p:nvPr/>
            </p:nvSpPr>
            <p:spPr>
              <a:xfrm rot="10800000">
                <a:off x="4964577" y="3239182"/>
                <a:ext cx="696740" cy="726930"/>
              </a:xfrm>
              <a:prstGeom prst="flowChartDelay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805F334-F9C2-3F4B-356E-DA6592ED6B69}"/>
                </a:ext>
              </a:extLst>
            </p:cNvPr>
            <p:cNvGrpSpPr/>
            <p:nvPr/>
          </p:nvGrpSpPr>
          <p:grpSpPr>
            <a:xfrm>
              <a:off x="3934102" y="4329299"/>
              <a:ext cx="2218163" cy="726930"/>
              <a:chOff x="3934101" y="4362780"/>
              <a:chExt cx="2218163" cy="7269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7B5AB3-0B96-8965-D719-D1E99CD09734}"/>
                  </a:ext>
                </a:extLst>
              </p:cNvPr>
              <p:cNvSpPr/>
              <p:nvPr/>
            </p:nvSpPr>
            <p:spPr>
              <a:xfrm>
                <a:off x="4549795" y="4362780"/>
                <a:ext cx="1602469" cy="72693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 Budget</a:t>
                </a:r>
              </a:p>
            </p:txBody>
          </p:sp>
          <p:sp>
            <p:nvSpPr>
              <p:cNvPr id="26" name="Flowchart: Delay 25">
                <a:extLst>
                  <a:ext uri="{FF2B5EF4-FFF2-40B4-BE49-F238E27FC236}">
                    <a16:creationId xmlns:a16="http://schemas.microsoft.com/office/drawing/2014/main" id="{F13329BC-0012-8B55-CC9C-4990D04CBA32}"/>
                  </a:ext>
                </a:extLst>
              </p:cNvPr>
              <p:cNvSpPr/>
              <p:nvPr/>
            </p:nvSpPr>
            <p:spPr>
              <a:xfrm rot="10800000">
                <a:off x="3934101" y="4362780"/>
                <a:ext cx="696740" cy="726930"/>
              </a:xfrm>
              <a:prstGeom prst="flowChartDelay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6275691-B9F9-E0F8-8F94-F04EA9D46EF3}"/>
                </a:ext>
              </a:extLst>
            </p:cNvPr>
            <p:cNvGrpSpPr/>
            <p:nvPr/>
          </p:nvGrpSpPr>
          <p:grpSpPr>
            <a:xfrm>
              <a:off x="3213105" y="5386035"/>
              <a:ext cx="2218970" cy="726930"/>
              <a:chOff x="3213107" y="5378349"/>
              <a:chExt cx="2218970" cy="726930"/>
            </a:xfrm>
            <a:solidFill>
              <a:schemeClr val="bg2">
                <a:lumMod val="75000"/>
              </a:schemeClr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5030C53-B58D-ED6B-E004-012552D53331}"/>
                  </a:ext>
                </a:extLst>
              </p:cNvPr>
              <p:cNvSpPr/>
              <p:nvPr/>
            </p:nvSpPr>
            <p:spPr>
              <a:xfrm>
                <a:off x="3829608" y="5378349"/>
                <a:ext cx="1602469" cy="72693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 Risks</a:t>
                </a:r>
              </a:p>
            </p:txBody>
          </p:sp>
          <p:sp>
            <p:nvSpPr>
              <p:cNvPr id="27" name="Flowchart: Delay 26">
                <a:extLst>
                  <a:ext uri="{FF2B5EF4-FFF2-40B4-BE49-F238E27FC236}">
                    <a16:creationId xmlns:a16="http://schemas.microsoft.com/office/drawing/2014/main" id="{CBCCA0AD-04C2-65BB-64EA-2C496BEC8BBE}"/>
                  </a:ext>
                </a:extLst>
              </p:cNvPr>
              <p:cNvSpPr/>
              <p:nvPr/>
            </p:nvSpPr>
            <p:spPr>
              <a:xfrm rot="10800000">
                <a:off x="3213107" y="5378349"/>
                <a:ext cx="696740" cy="726930"/>
              </a:xfrm>
              <a:prstGeom prst="flowChartDelay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5163BFDC-B4A9-E743-8555-80ADB766C995}"/>
                </a:ext>
              </a:extLst>
            </p:cNvPr>
            <p:cNvSpPr/>
            <p:nvPr/>
          </p:nvSpPr>
          <p:spPr>
            <a:xfrm rot="5400000">
              <a:off x="1688998" y="1569392"/>
              <a:ext cx="1809232" cy="1330452"/>
            </a:xfrm>
            <a:prstGeom prst="corner">
              <a:avLst>
                <a:gd name="adj1" fmla="val 11783"/>
                <a:gd name="adj2" fmla="val 1242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L-Shape 33">
              <a:extLst>
                <a:ext uri="{FF2B5EF4-FFF2-40B4-BE49-F238E27FC236}">
                  <a16:creationId xmlns:a16="http://schemas.microsoft.com/office/drawing/2014/main" id="{1194F736-9B83-1DEC-5D97-65666D1414A6}"/>
                </a:ext>
              </a:extLst>
            </p:cNvPr>
            <p:cNvSpPr/>
            <p:nvPr/>
          </p:nvSpPr>
          <p:spPr>
            <a:xfrm rot="5400000">
              <a:off x="2923472" y="2142567"/>
              <a:ext cx="708359" cy="1284979"/>
            </a:xfrm>
            <a:prstGeom prst="corner">
              <a:avLst>
                <a:gd name="adj1" fmla="val 11783"/>
                <a:gd name="adj2" fmla="val 1242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L-Shape 35">
              <a:extLst>
                <a:ext uri="{FF2B5EF4-FFF2-40B4-BE49-F238E27FC236}">
                  <a16:creationId xmlns:a16="http://schemas.microsoft.com/office/drawing/2014/main" id="{2D219DB7-93E8-638D-757B-D27A1AD79F1D}"/>
                </a:ext>
              </a:extLst>
            </p:cNvPr>
            <p:cNvSpPr/>
            <p:nvPr/>
          </p:nvSpPr>
          <p:spPr>
            <a:xfrm rot="5400000" flipH="1">
              <a:off x="1873804" y="4452696"/>
              <a:ext cx="1477642" cy="1221548"/>
            </a:xfrm>
            <a:prstGeom prst="corner">
              <a:avLst>
                <a:gd name="adj1" fmla="val 11783"/>
                <a:gd name="adj2" fmla="val 1242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0DABB-5C04-A0CB-FB49-41EF4EFC85C4}"/>
                </a:ext>
              </a:extLst>
            </p:cNvPr>
            <p:cNvSpPr/>
            <p:nvPr/>
          </p:nvSpPr>
          <p:spPr>
            <a:xfrm>
              <a:off x="3251848" y="3522930"/>
              <a:ext cx="1501227" cy="831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-Shape 40">
              <a:extLst>
                <a:ext uri="{FF2B5EF4-FFF2-40B4-BE49-F238E27FC236}">
                  <a16:creationId xmlns:a16="http://schemas.microsoft.com/office/drawing/2014/main" id="{C4FF46D5-A0CF-2590-C52B-EBD2DAEA363F}"/>
                </a:ext>
              </a:extLst>
            </p:cNvPr>
            <p:cNvSpPr/>
            <p:nvPr/>
          </p:nvSpPr>
          <p:spPr>
            <a:xfrm rot="5400000" flipH="1">
              <a:off x="3148070" y="3920099"/>
              <a:ext cx="381481" cy="1190580"/>
            </a:xfrm>
            <a:prstGeom prst="corner">
              <a:avLst>
                <a:gd name="adj1" fmla="val 11783"/>
                <a:gd name="adj2" fmla="val 1242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Speech Bubble: Oval 53">
            <a:extLst>
              <a:ext uri="{FF2B5EF4-FFF2-40B4-BE49-F238E27FC236}">
                <a16:creationId xmlns:a16="http://schemas.microsoft.com/office/drawing/2014/main" id="{3EC9DC24-F91D-6430-5F2A-0EE09A9F19CB}"/>
              </a:ext>
            </a:extLst>
          </p:cNvPr>
          <p:cNvSpPr/>
          <p:nvPr/>
        </p:nvSpPr>
        <p:spPr>
          <a:xfrm>
            <a:off x="5171361" y="95792"/>
            <a:ext cx="4761729" cy="1110455"/>
          </a:xfrm>
          <a:prstGeom prst="wedgeEllipseCallout">
            <a:avLst>
              <a:gd name="adj1" fmla="val -67482"/>
              <a:gd name="adj2" fmla="val 6395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Netflix aims to level up the entertainment experience by adding live streaming to its platform for its global consumers by utilizing a $1 billion budget in the next 2 years.</a:t>
            </a:r>
          </a:p>
        </p:txBody>
      </p:sp>
      <p:sp>
        <p:nvSpPr>
          <p:cNvPr id="57" name="Speech Bubble: Oval 56">
            <a:extLst>
              <a:ext uri="{FF2B5EF4-FFF2-40B4-BE49-F238E27FC236}">
                <a16:creationId xmlns:a16="http://schemas.microsoft.com/office/drawing/2014/main" id="{D2A1999F-AE99-7F93-DF98-C97888332F61}"/>
              </a:ext>
            </a:extLst>
          </p:cNvPr>
          <p:cNvSpPr/>
          <p:nvPr/>
        </p:nvSpPr>
        <p:spPr>
          <a:xfrm>
            <a:off x="5524258" y="1281317"/>
            <a:ext cx="5846895" cy="1688567"/>
          </a:xfrm>
          <a:prstGeom prst="wedgeEllipseCallout">
            <a:avLst>
              <a:gd name="adj1" fmla="val -58166"/>
              <a:gd name="adj2" fmla="val 2481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+mj-lt"/>
              <a:buAutoNum type="arabicPeriod"/>
            </a:pPr>
            <a:endParaRPr lang="en-US" sz="1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Launch a $1 billion live-streaming feature in 2 years, attracting 15 million users in 6 months with high-quality content and advanced technology.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 300 global events in the first year with a $500 million budget, covering music, sports, and gaming.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Netflix subscribers' daily content watch time from 3.2 to 5 hours in one year with a $500 million investment in personalized live-streaming entertainment.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71858744-8B4F-7234-E546-1A15CEE517DC}"/>
              </a:ext>
            </a:extLst>
          </p:cNvPr>
          <p:cNvSpPr/>
          <p:nvPr/>
        </p:nvSpPr>
        <p:spPr>
          <a:xfrm>
            <a:off x="6796699" y="3132354"/>
            <a:ext cx="4920738" cy="965566"/>
          </a:xfrm>
          <a:prstGeom prst="wedgeEllipseCallout">
            <a:avLst>
              <a:gd name="adj1" fmla="val -67195"/>
              <a:gd name="adj2" fmla="val 1643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critical path takes 248 days to complete the project.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schedule has 26 tasks and 96 work packages.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categories and tasks have dependencies.</a:t>
            </a: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BDE5D60F-93EF-F1AE-AA54-E1B65936D38A}"/>
              </a:ext>
            </a:extLst>
          </p:cNvPr>
          <p:cNvSpPr/>
          <p:nvPr/>
        </p:nvSpPr>
        <p:spPr>
          <a:xfrm>
            <a:off x="5208362" y="4194120"/>
            <a:ext cx="5421615" cy="1175749"/>
          </a:xfrm>
          <a:prstGeom prst="wedgeEllipseCallout">
            <a:avLst>
              <a:gd name="adj1" fmla="val -53838"/>
              <a:gd name="adj2" fmla="val 1226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- $170,000,000                 Testing – 119,250,000</a:t>
            </a:r>
          </a:p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-$209,900,000        Launch - $77,003,340</a:t>
            </a:r>
          </a:p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- $179,850,000           Contingency - $123,906,680       </a:t>
            </a:r>
          </a:p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Partnership - $120,090,000    </a:t>
            </a:r>
            <a:r>
              <a:rPr lang="en-US" sz="11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Total Budget = $ 1Billion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  <p:sp>
        <p:nvSpPr>
          <p:cNvPr id="61" name="Speech Bubble: Oval 60">
            <a:extLst>
              <a:ext uri="{FF2B5EF4-FFF2-40B4-BE49-F238E27FC236}">
                <a16:creationId xmlns:a16="http://schemas.microsoft.com/office/drawing/2014/main" id="{51D2B7DE-258C-D829-3B7B-1D1F297ECFA1}"/>
              </a:ext>
            </a:extLst>
          </p:cNvPr>
          <p:cNvSpPr/>
          <p:nvPr/>
        </p:nvSpPr>
        <p:spPr>
          <a:xfrm>
            <a:off x="6261116" y="5482639"/>
            <a:ext cx="5421616" cy="1355589"/>
          </a:xfrm>
          <a:prstGeom prst="wedgeEllipseCallout">
            <a:avLst>
              <a:gd name="adj1" fmla="val -85711"/>
              <a:gd name="adj2" fmla="val -204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streaming restriction may hinder Netflix's worldwide entertainment goal.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Uncertain user adoption may impact the success of the live-streaming feature.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Legal risks include content licensing, copyright issues, and regional laws restrictions.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3B3901-B30C-F330-C943-BCB83026577D}"/>
              </a:ext>
            </a:extLst>
          </p:cNvPr>
          <p:cNvCxnSpPr/>
          <p:nvPr/>
        </p:nvCxnSpPr>
        <p:spPr>
          <a:xfrm>
            <a:off x="7795033" y="4489917"/>
            <a:ext cx="0" cy="44422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89B396-6B24-0815-3A7B-5C9E73A9CECF}"/>
              </a:ext>
            </a:extLst>
          </p:cNvPr>
          <p:cNvCxnSpPr>
            <a:cxnSpLocks/>
          </p:cNvCxnSpPr>
          <p:nvPr/>
        </p:nvCxnSpPr>
        <p:spPr>
          <a:xfrm>
            <a:off x="8137556" y="5026246"/>
            <a:ext cx="0" cy="257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05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578817" y="164187"/>
            <a:ext cx="1103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Inter" panose="02000503000000020004" pitchFamily="50" charset="0"/>
                <a:cs typeface="Times New Roman" panose="02020603050405020304" pitchFamily="18" charset="0"/>
              </a:rPr>
              <a:t>Competitors Understanding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382176-C7A1-46B1-9BF6-4F434B2BEB04}"/>
              </a:ext>
            </a:extLst>
          </p:cNvPr>
          <p:cNvSpPr txBox="1"/>
          <p:nvPr/>
        </p:nvSpPr>
        <p:spPr>
          <a:xfrm>
            <a:off x="555954" y="4079427"/>
            <a:ext cx="2045886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YouTube had 2.68 billion users that generated 29.24 billion in 2022.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ea typeface="Inter Light" panose="02000403000000020004" pitchFamily="50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Netflix has 11 times less users than YouTube, but more annual revenue in 2022 i.e., $ 31.7 billion.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2C33C-F158-C0D3-BE11-B974F86D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101" y="1022139"/>
            <a:ext cx="5499979" cy="2848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F565E-3E9D-2D43-FA9D-546BD8DC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100" y="3803276"/>
            <a:ext cx="5596067" cy="3001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E78EE-E876-B7C6-BF95-331B04074CC3}"/>
              </a:ext>
            </a:extLst>
          </p:cNvPr>
          <p:cNvSpPr txBox="1"/>
          <p:nvPr/>
        </p:nvSpPr>
        <p:spPr>
          <a:xfrm>
            <a:off x="493864" y="1552107"/>
            <a:ext cx="2221150" cy="1509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Twitch had 33.2 million users which generated 2.8 billion in 2022.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ea typeface="Inter Light" panose="02000403000000020004" pitchFamily="50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Netflix has 7 times more users than Twitch.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552635-43F3-C953-CF22-4A896F315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427" y="1022139"/>
            <a:ext cx="3397522" cy="3500349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73D06-FA4D-BCF7-B5DE-CC7E039CBF7C}"/>
              </a:ext>
            </a:extLst>
          </p:cNvPr>
          <p:cNvSpPr txBox="1"/>
          <p:nvPr/>
        </p:nvSpPr>
        <p:spPr>
          <a:xfrm>
            <a:off x="9055939" y="4635058"/>
            <a:ext cx="2958010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Twitch users touched 6+ billion quarterly video streaming watch hours.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</a:b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ea typeface="Inter Light" panose="02000403000000020004" pitchFamily="50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YouTube reached the 2 billion mark in Q4 2020.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</a:b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ea typeface="Inter Light" panose="02000403000000020004" pitchFamily="50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Facebook reached just above the 1+ billion mark in Q3 2021.</a:t>
            </a:r>
          </a:p>
        </p:txBody>
      </p:sp>
      <p:pic>
        <p:nvPicPr>
          <p:cNvPr id="2054" name="Picture 6" descr="Logo, netflix icon - Free download on Iconfinder">
            <a:extLst>
              <a:ext uri="{FF2B5EF4-FFF2-40B4-BE49-F238E27FC236}">
                <a16:creationId xmlns:a16="http://schemas.microsoft.com/office/drawing/2014/main" id="{EBE4CB31-A844-9EE3-3D3D-E1AD757B3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7" y="1612590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ogo, netflix icon - Free download on Iconfinder">
            <a:extLst>
              <a:ext uri="{FF2B5EF4-FFF2-40B4-BE49-F238E27FC236}">
                <a16:creationId xmlns:a16="http://schemas.microsoft.com/office/drawing/2014/main" id="{F67A5EBD-F4A5-0205-A46E-68E5EFD19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1" y="2528997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ogo, netflix icon - Free download on Iconfinder">
            <a:extLst>
              <a:ext uri="{FF2B5EF4-FFF2-40B4-BE49-F238E27FC236}">
                <a16:creationId xmlns:a16="http://schemas.microsoft.com/office/drawing/2014/main" id="{87814ABA-B47A-C633-B509-F6A2446E1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8" y="4163155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Logo, netflix icon - Free download on Iconfinder">
            <a:extLst>
              <a:ext uri="{FF2B5EF4-FFF2-40B4-BE49-F238E27FC236}">
                <a16:creationId xmlns:a16="http://schemas.microsoft.com/office/drawing/2014/main" id="{7651EB8F-B7B3-092E-2C76-B20CB134B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8" y="5079857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ogo, netflix icon - Free download on Iconfinder">
            <a:extLst>
              <a:ext uri="{FF2B5EF4-FFF2-40B4-BE49-F238E27FC236}">
                <a16:creationId xmlns:a16="http://schemas.microsoft.com/office/drawing/2014/main" id="{82B11237-3FEE-818A-7598-0CABF2178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91" y="4721627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Logo, netflix icon - Free download on Iconfinder">
            <a:extLst>
              <a:ext uri="{FF2B5EF4-FFF2-40B4-BE49-F238E27FC236}">
                <a16:creationId xmlns:a16="http://schemas.microsoft.com/office/drawing/2014/main" id="{C4A2757E-5392-6FC8-99AC-129760A9B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427" y="5432513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Logo, netflix icon - Free download on Iconfinder">
            <a:extLst>
              <a:ext uri="{FF2B5EF4-FFF2-40B4-BE49-F238E27FC236}">
                <a16:creationId xmlns:a16="http://schemas.microsoft.com/office/drawing/2014/main" id="{FE607C23-DB81-03EB-CCB7-55B029FC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91" y="6120963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419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72589" y="224869"/>
            <a:ext cx="11233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Inter" panose="02000503000000020004" pitchFamily="50" charset="0"/>
                <a:cs typeface="Times New Roman" panose="02020603050405020304" pitchFamily="18" charset="0"/>
              </a:rPr>
              <a:t>Where We Are Right Now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382176-C7A1-46B1-9BF6-4F434B2BEB04}"/>
              </a:ext>
            </a:extLst>
          </p:cNvPr>
          <p:cNvSpPr txBox="1"/>
          <p:nvPr/>
        </p:nvSpPr>
        <p:spPr>
          <a:xfrm>
            <a:off x="404365" y="1143637"/>
            <a:ext cx="1385180" cy="2271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Consistent increase in annual revenue but dropped in 2023 drastically.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 sz="1100" b="1" dirty="0">
              <a:solidFill>
                <a:schemeClr val="bg1"/>
              </a:solidFill>
              <a:latin typeface="Times New Roman" panose="02020603050405020304" pitchFamily="18" charset="0"/>
              <a:ea typeface="Inter Light" panose="02000403000000020004" pitchFamily="50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IN" sz="1100" b="1" dirty="0">
                <a:solidFill>
                  <a:schemeClr val="accent6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Question</a:t>
            </a:r>
            <a: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 – </a:t>
            </a:r>
            <a:b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</a:b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What product should we aim for next so that the revenue never stumbles?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2C36531-7E11-0B9D-4B17-5A62A65428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443192"/>
              </p:ext>
            </p:extLst>
          </p:nvPr>
        </p:nvGraphicFramePr>
        <p:xfrm>
          <a:off x="1637986" y="981034"/>
          <a:ext cx="4500688" cy="2447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C3D4A7F-093F-14EB-7050-802AF3474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1494246"/>
              </p:ext>
            </p:extLst>
          </p:nvPr>
        </p:nvGraphicFramePr>
        <p:xfrm>
          <a:off x="7894621" y="871930"/>
          <a:ext cx="4244655" cy="2802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CFCAC89-6A5A-F9D7-4F4F-2808A8C81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574250"/>
              </p:ext>
            </p:extLst>
          </p:nvPr>
        </p:nvGraphicFramePr>
        <p:xfrm>
          <a:off x="1588673" y="3580139"/>
          <a:ext cx="4500688" cy="278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BB8AC73-28C4-4366-101D-4929F33E95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7951036"/>
              </p:ext>
            </p:extLst>
          </p:nvPr>
        </p:nvGraphicFramePr>
        <p:xfrm>
          <a:off x="7894621" y="3727430"/>
          <a:ext cx="4117817" cy="2634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C8E4D94-A156-47EB-9B96-C8A4AC3EB2E9}"/>
              </a:ext>
            </a:extLst>
          </p:cNvPr>
          <p:cNvSpPr txBox="1"/>
          <p:nvPr/>
        </p:nvSpPr>
        <p:spPr>
          <a:xfrm>
            <a:off x="6464173" y="1267938"/>
            <a:ext cx="1566251" cy="205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Annual revenue growth consistently declined since 2018.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 sz="1100" b="1" dirty="0">
              <a:solidFill>
                <a:schemeClr val="bg1"/>
              </a:solidFill>
              <a:latin typeface="Times New Roman" panose="02020603050405020304" pitchFamily="18" charset="0"/>
              <a:ea typeface="Inter Light" panose="02000403000000020004" pitchFamily="50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IN" sz="1100" b="1" dirty="0">
                <a:solidFill>
                  <a:schemeClr val="accent6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Question</a:t>
            </a:r>
            <a: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 – </a:t>
            </a:r>
            <a:b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</a:b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The current projects may not be catering to the overall growth, what can we do differently?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3338C3-DFA4-29CC-EE52-94E05B490DBB}"/>
              </a:ext>
            </a:extLst>
          </p:cNvPr>
          <p:cNvSpPr txBox="1"/>
          <p:nvPr/>
        </p:nvSpPr>
        <p:spPr>
          <a:xfrm>
            <a:off x="353083" y="4102198"/>
            <a:ext cx="1436462" cy="205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b="1" dirty="0">
                <a:solidFill>
                  <a:schemeClr val="accent6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Question</a:t>
            </a:r>
            <a: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 – </a:t>
            </a:r>
            <a:b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</a:br>
            <a:endParaRPr lang="en-IN" sz="1100" b="1" dirty="0">
              <a:solidFill>
                <a:schemeClr val="bg1"/>
              </a:solidFill>
              <a:latin typeface="Times New Roman" panose="02020603050405020304" pitchFamily="18" charset="0"/>
              <a:ea typeface="Inter Light" panose="02000403000000020004" pitchFamily="50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The consistent increase is good but is nowhere close to the company’s Mission and Vision. What project can get us there?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775A65-6484-02E7-DC44-8F7D260F801F}"/>
              </a:ext>
            </a:extLst>
          </p:cNvPr>
          <p:cNvSpPr txBox="1"/>
          <p:nvPr/>
        </p:nvSpPr>
        <p:spPr>
          <a:xfrm>
            <a:off x="6464172" y="3727430"/>
            <a:ext cx="1702054" cy="293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Ratio of number of Netflix users by target market size.</a:t>
            </a:r>
          </a:p>
          <a:p>
            <a:pPr>
              <a:lnSpc>
                <a:spcPct val="130000"/>
              </a:lnSpc>
            </a:pPr>
            <a:endParaRPr lang="en-IN" sz="1100" dirty="0">
              <a:solidFill>
                <a:schemeClr val="bg1"/>
              </a:solidFill>
              <a:latin typeface="Times New Roman" panose="02020603050405020304" pitchFamily="18" charset="0"/>
              <a:ea typeface="Inter Light" panose="02000403000000020004" pitchFamily="50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Only 3 countries have a good penetration rate of above 50%.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 sz="1100" b="1" dirty="0">
              <a:solidFill>
                <a:schemeClr val="bg1"/>
              </a:solidFill>
              <a:latin typeface="Times New Roman" panose="02020603050405020304" pitchFamily="18" charset="0"/>
              <a:ea typeface="Inter Light" panose="02000403000000020004" pitchFamily="50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IN" sz="1100" b="1" dirty="0">
                <a:solidFill>
                  <a:schemeClr val="accent6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Question</a:t>
            </a:r>
            <a: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 – </a:t>
            </a:r>
            <a:b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</a:br>
            <a: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Only </a:t>
            </a:r>
            <a:r>
              <a:rPr lang="en-IN" sz="1100" b="1" dirty="0">
                <a:solidFill>
                  <a:srgbClr val="FFFF00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10 / 195</a:t>
            </a:r>
            <a:r>
              <a: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 countries have a &gt;20% penetration rate. How do we achieve our Vision by attracting other countries</a:t>
            </a: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ea typeface="Inter Light" panose="02000403000000020004" pitchFamily="50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2" name="Picture 6" descr="Logo, netflix icon - Free download on Iconfinder">
            <a:extLst>
              <a:ext uri="{FF2B5EF4-FFF2-40B4-BE49-F238E27FC236}">
                <a16:creationId xmlns:a16="http://schemas.microsoft.com/office/drawing/2014/main" id="{877F6961-BAF1-E2BD-D63A-5A6EE24A6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" y="1171719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ogo, netflix icon - Free download on Iconfinder">
            <a:extLst>
              <a:ext uri="{FF2B5EF4-FFF2-40B4-BE49-F238E27FC236}">
                <a16:creationId xmlns:a16="http://schemas.microsoft.com/office/drawing/2014/main" id="{66A7DE4C-F1C8-8A53-8D9C-4DAB27D0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2274250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, netflix icon - Free download on Iconfinder">
            <a:extLst>
              <a:ext uri="{FF2B5EF4-FFF2-40B4-BE49-F238E27FC236}">
                <a16:creationId xmlns:a16="http://schemas.microsoft.com/office/drawing/2014/main" id="{1C2A9888-E4D5-2F6F-E274-29A7BB0DE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9" y="4124000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ogo, netflix icon - Free download on Iconfinder">
            <a:extLst>
              <a:ext uri="{FF2B5EF4-FFF2-40B4-BE49-F238E27FC236}">
                <a16:creationId xmlns:a16="http://schemas.microsoft.com/office/drawing/2014/main" id="{72D5D457-D3BD-9A05-57FE-23E855781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96" y="1355195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ogo, netflix icon - Free download on Iconfinder">
            <a:extLst>
              <a:ext uri="{FF2B5EF4-FFF2-40B4-BE49-F238E27FC236}">
                <a16:creationId xmlns:a16="http://schemas.microsoft.com/office/drawing/2014/main" id="{F62F5C70-573F-33BE-44CC-7A132E44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75" y="2207817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, netflix icon - Free download on Iconfinder">
            <a:extLst>
              <a:ext uri="{FF2B5EF4-FFF2-40B4-BE49-F238E27FC236}">
                <a16:creationId xmlns:a16="http://schemas.microsoft.com/office/drawing/2014/main" id="{87FAA44B-91D6-1BF7-D700-6B673684F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75" y="3781379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ogo, netflix icon - Free download on Iconfinder">
            <a:extLst>
              <a:ext uri="{FF2B5EF4-FFF2-40B4-BE49-F238E27FC236}">
                <a16:creationId xmlns:a16="http://schemas.microsoft.com/office/drawing/2014/main" id="{0FCD4646-75A1-2ECA-E751-ADE96C8F8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75" y="5237406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ogo, netflix icon - Free download on Iconfinder">
            <a:extLst>
              <a:ext uri="{FF2B5EF4-FFF2-40B4-BE49-F238E27FC236}">
                <a16:creationId xmlns:a16="http://schemas.microsoft.com/office/drawing/2014/main" id="{CB36002D-4B6A-8BB1-3977-A2E352A84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75" y="4404606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79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638418" y="58343"/>
            <a:ext cx="1089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Inter" panose="02000503000000020004" pitchFamily="50" charset="0"/>
                <a:cs typeface="Times New Roman" panose="02020603050405020304" pitchFamily="18" charset="0"/>
              </a:rPr>
              <a:t>Hybrid Approach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889E40-E17F-55ED-00F9-EDD63C550629}"/>
              </a:ext>
            </a:extLst>
          </p:cNvPr>
          <p:cNvGrpSpPr/>
          <p:nvPr/>
        </p:nvGrpSpPr>
        <p:grpSpPr>
          <a:xfrm>
            <a:off x="754607" y="1185276"/>
            <a:ext cx="8660995" cy="3802685"/>
            <a:chOff x="754607" y="1185276"/>
            <a:chExt cx="8660995" cy="380268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CB7A7DF-E2C9-45C7-DE6F-6B6766C3CACD}"/>
                </a:ext>
              </a:extLst>
            </p:cNvPr>
            <p:cNvSpPr/>
            <p:nvPr/>
          </p:nvSpPr>
          <p:spPr>
            <a:xfrm>
              <a:off x="5423026" y="3601756"/>
              <a:ext cx="1095469" cy="429777"/>
            </a:xfrm>
            <a:prstGeom prst="roundRect">
              <a:avLst/>
            </a:prstGeom>
            <a:solidFill>
              <a:srgbClr val="9A262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A510954-5174-113F-A8AF-CDF9DFE4F27D}"/>
                </a:ext>
              </a:extLst>
            </p:cNvPr>
            <p:cNvSpPr/>
            <p:nvPr/>
          </p:nvSpPr>
          <p:spPr>
            <a:xfrm>
              <a:off x="3164184" y="3213833"/>
              <a:ext cx="1059255" cy="43207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Planning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07839F8-B2CB-5F3E-CEBE-C991982DB0C3}"/>
                </a:ext>
              </a:extLst>
            </p:cNvPr>
            <p:cNvGrpSpPr/>
            <p:nvPr/>
          </p:nvGrpSpPr>
          <p:grpSpPr>
            <a:xfrm>
              <a:off x="763657" y="2236741"/>
              <a:ext cx="2400527" cy="1193129"/>
              <a:chOff x="537320" y="2098273"/>
              <a:chExt cx="2400527" cy="1193129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F13FED4-F24B-EBF7-CF9D-B57101EA5A8C}"/>
                  </a:ext>
                </a:extLst>
              </p:cNvPr>
              <p:cNvSpPr/>
              <p:nvPr/>
            </p:nvSpPr>
            <p:spPr>
              <a:xfrm>
                <a:off x="537320" y="2098273"/>
                <a:ext cx="1579828" cy="44841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Requirements</a:t>
                </a:r>
              </a:p>
            </p:txBody>
          </p: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1253279B-96E7-C0CB-A35F-271C197F6482}"/>
                  </a:ext>
                </a:extLst>
              </p:cNvPr>
              <p:cNvCxnSpPr>
                <a:cxnSpLocks/>
                <a:stCxn id="22" idx="2"/>
                <a:endCxn id="23" idx="1"/>
              </p:cNvCxnSpPr>
              <p:nvPr/>
            </p:nvCxnSpPr>
            <p:spPr>
              <a:xfrm rot="16200000" flipH="1">
                <a:off x="1760183" y="2113738"/>
                <a:ext cx="744715" cy="1610613"/>
              </a:xfrm>
              <a:prstGeom prst="bentConnector2">
                <a:avLst/>
              </a:prstGeom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0D8D8B4-151C-7475-6E3A-B1B8B661FB38}"/>
                </a:ext>
              </a:extLst>
            </p:cNvPr>
            <p:cNvSpPr/>
            <p:nvPr/>
          </p:nvSpPr>
          <p:spPr>
            <a:xfrm>
              <a:off x="6934954" y="3294782"/>
              <a:ext cx="1032094" cy="968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Agile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DF56E3A-1F60-C2DD-7859-8C17C92673F0}"/>
                </a:ext>
              </a:extLst>
            </p:cNvPr>
            <p:cNvSpPr/>
            <p:nvPr/>
          </p:nvSpPr>
          <p:spPr>
            <a:xfrm>
              <a:off x="6867051" y="2592796"/>
              <a:ext cx="1199587" cy="44841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4938FF1-F41B-AD92-B253-0C5F348E1FCE}"/>
                </a:ext>
              </a:extLst>
            </p:cNvPr>
            <p:cNvSpPr/>
            <p:nvPr/>
          </p:nvSpPr>
          <p:spPr>
            <a:xfrm>
              <a:off x="8383507" y="3475674"/>
              <a:ext cx="1032095" cy="448414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Testing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11DA709-2EE8-83EB-F988-E398A77064B7}"/>
                </a:ext>
              </a:extLst>
            </p:cNvPr>
            <p:cNvSpPr/>
            <p:nvPr/>
          </p:nvSpPr>
          <p:spPr>
            <a:xfrm>
              <a:off x="6672402" y="4539546"/>
              <a:ext cx="1588883" cy="44841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Development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10EEEA1B-6489-C461-D254-107650D00D9A}"/>
                </a:ext>
              </a:extLst>
            </p:cNvPr>
            <p:cNvCxnSpPr>
              <a:cxnSpLocks/>
              <a:stCxn id="23" idx="2"/>
              <a:endCxn id="18" idx="1"/>
            </p:cNvCxnSpPr>
            <p:nvPr/>
          </p:nvCxnSpPr>
          <p:spPr>
            <a:xfrm rot="16200000" flipH="1">
              <a:off x="4473051" y="2866669"/>
              <a:ext cx="170737" cy="1729214"/>
            </a:xfrm>
            <a:prstGeom prst="bentConnector2">
              <a:avLst/>
            </a:prstGeom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3AEA005A-2921-5936-4AB6-64F82416FE56}"/>
                </a:ext>
              </a:extLst>
            </p:cNvPr>
            <p:cNvCxnSpPr>
              <a:cxnSpLocks/>
              <a:stCxn id="18" idx="2"/>
              <a:endCxn id="33" idx="1"/>
            </p:cNvCxnSpPr>
            <p:nvPr/>
          </p:nvCxnSpPr>
          <p:spPr>
            <a:xfrm rot="16200000" flipH="1">
              <a:off x="5955471" y="4046822"/>
              <a:ext cx="732221" cy="701641"/>
            </a:xfrm>
            <a:prstGeom prst="curvedConnector2">
              <a:avLst/>
            </a:prstGeom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Connector: Curved 41">
              <a:extLst>
                <a:ext uri="{FF2B5EF4-FFF2-40B4-BE49-F238E27FC236}">
                  <a16:creationId xmlns:a16="http://schemas.microsoft.com/office/drawing/2014/main" id="{2467219E-0AFA-9D1A-06AC-A4722548EA1E}"/>
                </a:ext>
              </a:extLst>
            </p:cNvPr>
            <p:cNvCxnSpPr>
              <a:cxnSpLocks/>
              <a:stCxn id="33" idx="3"/>
              <a:endCxn id="32" idx="2"/>
            </p:cNvCxnSpPr>
            <p:nvPr/>
          </p:nvCxnSpPr>
          <p:spPr>
            <a:xfrm flipV="1">
              <a:off x="8261285" y="3924088"/>
              <a:ext cx="638270" cy="839666"/>
            </a:xfrm>
            <a:prstGeom prst="curvedConnector2">
              <a:avLst/>
            </a:prstGeom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Connector: Curved 54">
              <a:extLst>
                <a:ext uri="{FF2B5EF4-FFF2-40B4-BE49-F238E27FC236}">
                  <a16:creationId xmlns:a16="http://schemas.microsoft.com/office/drawing/2014/main" id="{AB0C35F3-6D4B-9D4A-4BEB-496242A460F3}"/>
                </a:ext>
              </a:extLst>
            </p:cNvPr>
            <p:cNvCxnSpPr>
              <a:cxnSpLocks/>
              <a:stCxn id="32" idx="0"/>
              <a:endCxn id="31" idx="3"/>
            </p:cNvCxnSpPr>
            <p:nvPr/>
          </p:nvCxnSpPr>
          <p:spPr>
            <a:xfrm rot="16200000" flipV="1">
              <a:off x="8153762" y="2729880"/>
              <a:ext cx="658670" cy="832917"/>
            </a:xfrm>
            <a:prstGeom prst="curvedConnector2">
              <a:avLst/>
            </a:prstGeom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Connector: Curved 55">
              <a:extLst>
                <a:ext uri="{FF2B5EF4-FFF2-40B4-BE49-F238E27FC236}">
                  <a16:creationId xmlns:a16="http://schemas.microsoft.com/office/drawing/2014/main" id="{584EDFB3-750A-A699-C7A7-8015E0912CDD}"/>
                </a:ext>
              </a:extLst>
            </p:cNvPr>
            <p:cNvCxnSpPr>
              <a:cxnSpLocks/>
              <a:stCxn id="31" idx="1"/>
              <a:endCxn id="18" idx="0"/>
            </p:cNvCxnSpPr>
            <p:nvPr/>
          </p:nvCxnSpPr>
          <p:spPr>
            <a:xfrm rot="10800000" flipV="1">
              <a:off x="5970761" y="2817004"/>
              <a:ext cx="896290" cy="784752"/>
            </a:xfrm>
            <a:prstGeom prst="curvedConnector2">
              <a:avLst/>
            </a:prstGeom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25A164B-818A-907A-088F-8FD73518DBE3}"/>
                </a:ext>
              </a:extLst>
            </p:cNvPr>
            <p:cNvSpPr/>
            <p:nvPr/>
          </p:nvSpPr>
          <p:spPr>
            <a:xfrm>
              <a:off x="754607" y="1185276"/>
              <a:ext cx="1520981" cy="62938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Waterfall</a:t>
              </a:r>
            </a:p>
          </p:txBody>
        </p:sp>
      </p:grp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F76AD1B7-8B13-C58D-84C4-A9539ECB41F3}"/>
              </a:ext>
            </a:extLst>
          </p:cNvPr>
          <p:cNvSpPr/>
          <p:nvPr/>
        </p:nvSpPr>
        <p:spPr>
          <a:xfrm>
            <a:off x="2598344" y="787652"/>
            <a:ext cx="4071798" cy="2081884"/>
          </a:xfrm>
          <a:prstGeom prst="wedgeRoundRectCallou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Charter: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resources, timelines, and milestones.</a:t>
            </a:r>
          </a:p>
          <a:p>
            <a:r>
              <a:rPr lang="en-US" sz="1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 for planning.</a:t>
            </a:r>
          </a:p>
          <a:p>
            <a:r>
              <a:rPr lang="en-US" sz="1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of milestones, dependencies, and resource allocation.</a:t>
            </a:r>
          </a:p>
          <a:p>
            <a:r>
              <a:rPr lang="en-US" sz="1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Budget: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Preliminary cost estimates, 2) Potential cost drivers, 3) Allocate funds for each phase. </a:t>
            </a:r>
          </a:p>
          <a:p>
            <a:r>
              <a:rPr lang="en-US" sz="1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Risks: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Potential threats and opportunities, 2) Risk response strategies and contingency plans.</a:t>
            </a:r>
          </a:p>
          <a:p>
            <a:r>
              <a:rPr lang="en-US" sz="1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RACI &amp; Comm Plan</a:t>
            </a:r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Defining roles and responsibilities, 2) Ensure accountability, and 3) Identify key stakeholders.</a:t>
            </a:r>
          </a:p>
          <a:p>
            <a:r>
              <a:rPr lang="en-US" sz="1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WBS: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tasks into work packages.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13C6109-9349-470B-50BC-FB30FFABF9D1}"/>
              </a:ext>
            </a:extLst>
          </p:cNvPr>
          <p:cNvSpPr/>
          <p:nvPr/>
        </p:nvSpPr>
        <p:spPr>
          <a:xfrm>
            <a:off x="6672402" y="5131317"/>
            <a:ext cx="4635373" cy="1659802"/>
          </a:xfrm>
          <a:prstGeom prst="wedgeRoundRectCallout">
            <a:avLst>
              <a:gd name="adj1" fmla="val -48120"/>
              <a:gd name="adj2" fmla="val -58086"/>
              <a:gd name="adj3" fmla="val 16667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WBS and Project Schedule: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timeline for task development.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RACI &amp; Comm Plan: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Monitor and adjust responsibilities, 2) Identify gaps, and 3) Foster collaboration and transparency.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WBS: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Assign tasks and responsibilities, 2) Track the progress of work packages.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Resource allocation and expenditure tracking, 2) Cost controls.</a:t>
            </a:r>
          </a:p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Assess development-specific risks, 2) Risk response plan for risks found.</a:t>
            </a:r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29456F16-01E2-3AF3-D573-5952FAE90F74}"/>
              </a:ext>
            </a:extLst>
          </p:cNvPr>
          <p:cNvSpPr/>
          <p:nvPr/>
        </p:nvSpPr>
        <p:spPr>
          <a:xfrm>
            <a:off x="7833967" y="699023"/>
            <a:ext cx="3957874" cy="1659802"/>
          </a:xfrm>
          <a:prstGeom prst="wedgeRoundRectCallout">
            <a:avLst>
              <a:gd name="adj1" fmla="val -42179"/>
              <a:gd name="adj2" fmla="val 68426"/>
              <a:gd name="adj3" fmla="val 16667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Charter &amp; Scope: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Validate project outcomes with the project charter and scope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Basis for post-launch improvements.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WBS: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Monitor and control, 2) Verify the completion of project deliverables.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Complete financial transactions, 2) Assess project cost Vs budget allocated.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Contingency plans to mitigate launch-related risks.</a:t>
            </a: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7F9C2228-F5D8-7F98-6840-1BE8E11FF8B8}"/>
              </a:ext>
            </a:extLst>
          </p:cNvPr>
          <p:cNvSpPr/>
          <p:nvPr/>
        </p:nvSpPr>
        <p:spPr>
          <a:xfrm>
            <a:off x="9593656" y="2550272"/>
            <a:ext cx="2519882" cy="2213481"/>
          </a:xfrm>
          <a:prstGeom prst="wedgeRoundRectCallout">
            <a:avLst>
              <a:gd name="adj1" fmla="val -65737"/>
              <a:gd name="adj2" fmla="val -10268"/>
              <a:gd name="adj3" fmla="val 16667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Charter &amp; Scope: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Basis for test case creation.</a:t>
            </a:r>
          </a:p>
          <a:p>
            <a:endParaRPr lang="en-US" sz="1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estimates for testing activities.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Accommodate any additional testing requirements.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 and evaluate risks related to data integrity and system failures.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Speech Bubble: Rectangle with Corners Rounded 89">
            <a:extLst>
              <a:ext uri="{FF2B5EF4-FFF2-40B4-BE49-F238E27FC236}">
                <a16:creationId xmlns:a16="http://schemas.microsoft.com/office/drawing/2014/main" id="{9ED0E816-D29F-FE77-8AA0-81DD54A272CA}"/>
              </a:ext>
            </a:extLst>
          </p:cNvPr>
          <p:cNvSpPr/>
          <p:nvPr/>
        </p:nvSpPr>
        <p:spPr>
          <a:xfrm>
            <a:off x="3010274" y="4343921"/>
            <a:ext cx="2634560" cy="1786498"/>
          </a:xfrm>
          <a:prstGeom prst="wedgeRoundRectCallout">
            <a:avLst>
              <a:gd name="adj1" fmla="val 42704"/>
              <a:gd name="adj2" fmla="val -65356"/>
              <a:gd name="adj3" fmla="val 16667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Charter &amp; Scope: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 to validate design decisions and approvals.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Validate decisions based on budget constraints, 2) Make informed trade-offs. 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Risks: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Identify design-related risks, 2) Risk mitigation measures.</a:t>
            </a:r>
          </a:p>
        </p:txBody>
      </p:sp>
      <p:sp>
        <p:nvSpPr>
          <p:cNvPr id="91" name="Speech Bubble: Rectangle with Corners Rounded 90">
            <a:extLst>
              <a:ext uri="{FF2B5EF4-FFF2-40B4-BE49-F238E27FC236}">
                <a16:creationId xmlns:a16="http://schemas.microsoft.com/office/drawing/2014/main" id="{8447B78E-5CF0-393C-794D-8D4FCE855AF3}"/>
              </a:ext>
            </a:extLst>
          </p:cNvPr>
          <p:cNvSpPr/>
          <p:nvPr/>
        </p:nvSpPr>
        <p:spPr>
          <a:xfrm>
            <a:off x="165225" y="3555651"/>
            <a:ext cx="2192447" cy="2265727"/>
          </a:xfrm>
          <a:prstGeom prst="wedgeRoundRectCallout">
            <a:avLst>
              <a:gd name="adj1" fmla="val -3450"/>
              <a:gd name="adj2" fmla="val -82300"/>
              <a:gd name="adj3" fmla="val 16667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Charter: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Project objectives, 2) Project team, 3) Key stakeholders, and 4) High-level milestones.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Defining the boundaries, 2) Features, 3) Acceptance criteria, and 4) Functionalities.</a:t>
            </a:r>
          </a:p>
        </p:txBody>
      </p:sp>
    </p:spTree>
    <p:extLst>
      <p:ext uri="{BB962C8B-B14F-4D97-AF65-F5344CB8AC3E}">
        <p14:creationId xmlns:p14="http://schemas.microsoft.com/office/powerpoint/2010/main" val="1485167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9" name="Rectangle 32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3" name="Freeform: Shape 312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5" name="Freeform: Shape 314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7665C7CC-623E-4257-87D8-2F19B6C018A5}"/>
              </a:ext>
            </a:extLst>
          </p:cNvPr>
          <p:cNvSpPr txBox="1"/>
          <p:nvPr/>
        </p:nvSpPr>
        <p:spPr>
          <a:xfrm>
            <a:off x="438913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Netflix Worldwide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16418C9A-E1C5-42D1-878B-BAE6A179F8A5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 the existing user base in 190 countries.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helps mitigate the risks since region-specific content is already followed.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Partners may already be our subscribers.</a:t>
            </a:r>
          </a:p>
        </p:txBody>
      </p:sp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33E08C1F-DBC3-C343-C010-C9CD7FDE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479" y="3429000"/>
            <a:ext cx="5667493" cy="308878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4" name="Picture 6" descr="Logo, netflix icon - Free download on Iconfinder">
            <a:extLst>
              <a:ext uri="{FF2B5EF4-FFF2-40B4-BE49-F238E27FC236}">
                <a16:creationId xmlns:a16="http://schemas.microsoft.com/office/drawing/2014/main" id="{C4D4214B-D929-EFDC-5D6F-468B62A8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" y="2512611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ogo, netflix icon - Free download on Iconfinder">
            <a:extLst>
              <a:ext uri="{FF2B5EF4-FFF2-40B4-BE49-F238E27FC236}">
                <a16:creationId xmlns:a16="http://schemas.microsoft.com/office/drawing/2014/main" id="{526AA4DF-87E1-3857-9EED-323D94241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" y="3213231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ogo, netflix icon - Free download on Iconfinder">
            <a:extLst>
              <a:ext uri="{FF2B5EF4-FFF2-40B4-BE49-F238E27FC236}">
                <a16:creationId xmlns:a16="http://schemas.microsoft.com/office/drawing/2014/main" id="{BA2B2CC7-AB6E-5927-F0D5-FA3E3BE6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8" y="3982339"/>
            <a:ext cx="352656" cy="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Netflix New Logo Animation 2019">
            <a:hlinkClick r:id="" action="ppaction://media"/>
            <a:extLst>
              <a:ext uri="{FF2B5EF4-FFF2-40B4-BE49-F238E27FC236}">
                <a16:creationId xmlns:a16="http://schemas.microsoft.com/office/drawing/2014/main" id="{B6A87947-DD17-39FA-E3F7-D70D9F0E6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19259" y="144757"/>
            <a:ext cx="5233827" cy="29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86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615031" y="347685"/>
            <a:ext cx="1096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Inter" panose="02000503000000020004" pitchFamily="50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382176-C7A1-46B1-9BF6-4F434B2BEB04}"/>
              </a:ext>
            </a:extLst>
          </p:cNvPr>
          <p:cNvSpPr txBox="1"/>
          <p:nvPr/>
        </p:nvSpPr>
        <p:spPr>
          <a:xfrm>
            <a:off x="858069" y="1446292"/>
            <a:ext cx="1071889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Revolutionizing Entertainment:</a:t>
            </a:r>
            <a:r>
              <a:rPr lang="en-US" sz="16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Netflix Live-Streaming project introduces groundbreaking live experiences, elevating traditional streaming and enhancing user engagement.</a:t>
            </a:r>
          </a:p>
          <a:p>
            <a:pPr algn="l"/>
            <a:endParaRPr lang="en-US" sz="1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Strategic Objectives for Growth:</a:t>
            </a:r>
            <a:r>
              <a:rPr lang="en-US" sz="16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Aligned with Netflix's goals, the project focuses on attracting 15 million new users and increasing average content watch time, strategically driving user base expansion and loyalty.</a:t>
            </a:r>
          </a:p>
          <a:p>
            <a:pPr algn="l"/>
            <a:endParaRPr lang="en-US" sz="1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Scope:</a:t>
            </a:r>
            <a:r>
              <a:rPr lang="en-US" sz="16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Encompassing live streaming, content partnerships, user engagement features, and community guidelines, the project takes a holistic approach to entertainment delivery on the Netflix platform.</a:t>
            </a:r>
          </a:p>
          <a:p>
            <a:pPr algn="l"/>
            <a:endParaRPr lang="en-US" sz="1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Financial Commitment and Investment: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a $1 billion investment covering infrastructure, content licensing, feature development, marketing, and support, Netflix demonstrates a substantial commitment to the success of the Live-Streaming project.</a:t>
            </a:r>
          </a:p>
          <a:p>
            <a:pPr algn="l"/>
            <a:endParaRPr lang="en-US" sz="1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Competitor Insights and Market Dynamics: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Benchmarking against Twitch and YouTube reveals the vast potential in the live streaming market, positioning Netflix strategically to tap into this lucrative segment.</a:t>
            </a:r>
          </a:p>
          <a:p>
            <a:pPr algn="l"/>
            <a:endParaRPr lang="en-US" sz="1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6" descr="Logo, netflix icon - Free download on Iconfinder">
            <a:extLst>
              <a:ext uri="{FF2B5EF4-FFF2-40B4-BE49-F238E27FC236}">
                <a16:creationId xmlns:a16="http://schemas.microsoft.com/office/drawing/2014/main" id="{069F2886-F656-756C-0DF4-3E1E06D9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8" y="1492631"/>
            <a:ext cx="294943" cy="29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, netflix icon - Free download on Iconfinder">
            <a:extLst>
              <a:ext uri="{FF2B5EF4-FFF2-40B4-BE49-F238E27FC236}">
                <a16:creationId xmlns:a16="http://schemas.microsoft.com/office/drawing/2014/main" id="{D4841E77-88A0-4FF0-E0CE-0DEA928D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8" y="2419867"/>
            <a:ext cx="294943" cy="29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ogo, netflix icon - Free download on Iconfinder">
            <a:extLst>
              <a:ext uri="{FF2B5EF4-FFF2-40B4-BE49-F238E27FC236}">
                <a16:creationId xmlns:a16="http://schemas.microsoft.com/office/drawing/2014/main" id="{F40B7B12-603A-37FC-7C86-E8E9F00F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8" y="3293582"/>
            <a:ext cx="294943" cy="29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ogo, netflix icon - Free download on Iconfinder">
            <a:extLst>
              <a:ext uri="{FF2B5EF4-FFF2-40B4-BE49-F238E27FC236}">
                <a16:creationId xmlns:a16="http://schemas.microsoft.com/office/drawing/2014/main" id="{9B511E2B-4DAD-14F3-360C-896D8682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1" y="4153979"/>
            <a:ext cx="294943" cy="29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, netflix icon - Free download on Iconfinder">
            <a:extLst>
              <a:ext uri="{FF2B5EF4-FFF2-40B4-BE49-F238E27FC236}">
                <a16:creationId xmlns:a16="http://schemas.microsoft.com/office/drawing/2014/main" id="{1F08F569-406C-5952-B54D-9CBC0BB00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8" y="5014376"/>
            <a:ext cx="294943" cy="29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347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 descr="Baptist and Adventist Comparison | Pataskala Seventh Day Baptist">
            <a:extLst>
              <a:ext uri="{FF2B5EF4-FFF2-40B4-BE49-F238E27FC236}">
                <a16:creationId xmlns:a16="http://schemas.microsoft.com/office/drawing/2014/main" id="{CA689A14-BA4B-8A49-AEA0-E20F0C644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76" y="1068308"/>
            <a:ext cx="3993394" cy="459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24CA4F-5371-4DDA-C919-5A085EDB345E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B50651-88CD-736B-472E-2AA314ACF52A}"/>
              </a:ext>
            </a:extLst>
          </p:cNvPr>
          <p:cNvSpPr/>
          <p:nvPr/>
        </p:nvSpPr>
        <p:spPr>
          <a:xfrm>
            <a:off x="1154723" y="2782669"/>
            <a:ext cx="578023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Any Questions</a:t>
            </a:r>
          </a:p>
        </p:txBody>
      </p:sp>
    </p:spTree>
    <p:extLst>
      <p:ext uri="{BB962C8B-B14F-4D97-AF65-F5344CB8AC3E}">
        <p14:creationId xmlns:p14="http://schemas.microsoft.com/office/powerpoint/2010/main" val="189578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1120</Words>
  <Application>Microsoft Office PowerPoint</Application>
  <PresentationFormat>Widescreen</PresentationFormat>
  <Paragraphs>155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Times New Roman</vt:lpstr>
      <vt:lpstr>Calibri</vt:lpstr>
      <vt:lpstr>Arial</vt:lpstr>
      <vt:lpstr>Wingdings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ashish bachuwar</cp:lastModifiedBy>
  <cp:revision>583</cp:revision>
  <dcterms:created xsi:type="dcterms:W3CDTF">2021-11-03T05:56:55Z</dcterms:created>
  <dcterms:modified xsi:type="dcterms:W3CDTF">2023-12-18T01:22:24Z</dcterms:modified>
</cp:coreProperties>
</file>